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56" r:id="rId3"/>
    <p:sldId id="272" r:id="rId4"/>
    <p:sldId id="271" r:id="rId5"/>
    <p:sldId id="261" r:id="rId6"/>
    <p:sldId id="259" r:id="rId7"/>
    <p:sldId id="260" r:id="rId8"/>
    <p:sldId id="265" r:id="rId9"/>
    <p:sldId id="266" r:id="rId10"/>
    <p:sldId id="267" r:id="rId11"/>
    <p:sldId id="269" r:id="rId12"/>
    <p:sldId id="268" r:id="rId13"/>
    <p:sldId id="257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FF"/>
    <a:srgbClr val="CC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1" d="100"/>
          <a:sy n="51" d="100"/>
        </p:scale>
        <p:origin x="102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D6A7E-131E-473E-996A-F916F5B12E9C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27566-9C74-4E36-B6D6-C915710130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07698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D6A7E-131E-473E-996A-F916F5B12E9C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27566-9C74-4E36-B6D6-C915710130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58660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D6A7E-131E-473E-996A-F916F5B12E9C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27566-9C74-4E36-B6D6-C915710130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2561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D6A7E-131E-473E-996A-F916F5B12E9C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27566-9C74-4E36-B6D6-C915710130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40668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D6A7E-131E-473E-996A-F916F5B12E9C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27566-9C74-4E36-B6D6-C915710130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77099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D6A7E-131E-473E-996A-F916F5B12E9C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27566-9C74-4E36-B6D6-C915710130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71359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D6A7E-131E-473E-996A-F916F5B12E9C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27566-9C74-4E36-B6D6-C915710130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2386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D6A7E-131E-473E-996A-F916F5B12E9C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27566-9C74-4E36-B6D6-C915710130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50124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D6A7E-131E-473E-996A-F916F5B12E9C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27566-9C74-4E36-B6D6-C915710130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0243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D6A7E-131E-473E-996A-F916F5B12E9C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27566-9C74-4E36-B6D6-C915710130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9769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D6A7E-131E-473E-996A-F916F5B12E9C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27566-9C74-4E36-B6D6-C915710130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0819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9D6A7E-131E-473E-996A-F916F5B12E9C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D27566-9C74-4E36-B6D6-C915710130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8162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poisk-ru.ru/s21164t10.html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78934" y="778932"/>
            <a:ext cx="10634132" cy="2506134"/>
          </a:xfrm>
          <a:prstGeom prst="rect">
            <a:avLst/>
          </a:prstGeom>
          <a:solidFill>
            <a:srgbClr val="CC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i="1" dirty="0" smtClean="0">
                <a:solidFill>
                  <a:srgbClr val="CC00FF"/>
                </a:solidFill>
              </a:rPr>
              <a:t>3 </a:t>
            </a:r>
            <a:r>
              <a:rPr lang="ru-RU" sz="3600" i="1" smtClean="0">
                <a:solidFill>
                  <a:srgbClr val="CC00FF"/>
                </a:solidFill>
              </a:rPr>
              <a:t>часть  сессии</a:t>
            </a:r>
            <a:endParaRPr lang="ru-RU" sz="3600" i="1" dirty="0">
              <a:solidFill>
                <a:srgbClr val="CC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215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3813"/>
            <a:ext cx="12192000" cy="683418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95275" y="143405"/>
            <a:ext cx="11601450" cy="6595003"/>
          </a:xfrm>
          <a:prstGeom prst="rect">
            <a:avLst/>
          </a:prstGeom>
          <a:solidFill>
            <a:srgbClr val="CC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 smtClean="0">
              <a:solidFill>
                <a:srgbClr val="CC00FF"/>
              </a:solidFill>
            </a:endParaRPr>
          </a:p>
          <a:p>
            <a:pPr algn="ctr"/>
            <a:r>
              <a:rPr lang="ru-RU" sz="2800" dirty="0" smtClean="0">
                <a:solidFill>
                  <a:srgbClr val="CC00FF"/>
                </a:solidFill>
              </a:rPr>
              <a:t>В </a:t>
            </a:r>
            <a:r>
              <a:rPr lang="ru-RU" sz="2800" dirty="0">
                <a:solidFill>
                  <a:srgbClr val="CC00FF"/>
                </a:solidFill>
              </a:rPr>
              <a:t>образовательной практике эти методы в сочетании</a:t>
            </a:r>
            <a:r>
              <a:rPr lang="ru-RU" sz="2800" b="1" dirty="0">
                <a:solidFill>
                  <a:srgbClr val="CC00FF"/>
                </a:solidFill>
              </a:rPr>
              <a:t/>
            </a:r>
            <a:br>
              <a:rPr lang="ru-RU" sz="2800" b="1" dirty="0">
                <a:solidFill>
                  <a:srgbClr val="CC00FF"/>
                </a:solidFill>
              </a:rPr>
            </a:br>
            <a:r>
              <a:rPr lang="ru-RU" sz="2800" b="1" dirty="0">
                <a:solidFill>
                  <a:srgbClr val="CC00FF"/>
                </a:solidFill>
              </a:rPr>
              <a:t> </a:t>
            </a:r>
            <a:r>
              <a:rPr lang="ru-RU" sz="2800" b="1" i="1" dirty="0">
                <a:solidFill>
                  <a:srgbClr val="CC00FF"/>
                </a:solidFill>
              </a:rPr>
              <a:t>с принципами педагогики </a:t>
            </a:r>
            <a:r>
              <a:rPr lang="ru-RU" sz="2800" b="1" i="1" dirty="0" smtClean="0">
                <a:solidFill>
                  <a:srgbClr val="CC00FF"/>
                </a:solidFill>
              </a:rPr>
              <a:t>искусства </a:t>
            </a:r>
          </a:p>
          <a:p>
            <a:pPr algn="ctr"/>
            <a:r>
              <a:rPr lang="ru-RU" sz="2800" dirty="0" smtClean="0">
                <a:solidFill>
                  <a:srgbClr val="CC00FF"/>
                </a:solidFill>
              </a:rPr>
              <a:t>представлены </a:t>
            </a:r>
            <a:r>
              <a:rPr lang="ru-RU" sz="2800" dirty="0">
                <a:solidFill>
                  <a:srgbClr val="CC00FF"/>
                </a:solidFill>
              </a:rPr>
              <a:t>широким </a:t>
            </a:r>
            <a:r>
              <a:rPr lang="ru-RU" sz="2800" b="1" u="sng" dirty="0">
                <a:solidFill>
                  <a:srgbClr val="CC00FF"/>
                </a:solidFill>
              </a:rPr>
              <a:t>спектром вариативности</a:t>
            </a:r>
            <a:r>
              <a:rPr lang="ru-RU" sz="2800" b="1" u="sng" dirty="0" smtClean="0">
                <a:solidFill>
                  <a:srgbClr val="CC00FF"/>
                </a:solidFill>
              </a:rPr>
              <a:t>:</a:t>
            </a:r>
          </a:p>
          <a:p>
            <a:pPr algn="ctr"/>
            <a:endParaRPr lang="ru-RU" sz="2800" b="1" dirty="0" smtClean="0">
              <a:solidFill>
                <a:srgbClr val="CC00FF"/>
              </a:solidFill>
            </a:endParaRPr>
          </a:p>
          <a:p>
            <a:pPr marL="342900" lvl="0" indent="-342900">
              <a:buFont typeface="Courier New" panose="02070309020205020404" pitchFamily="49" charset="0"/>
              <a:buChar char="o"/>
            </a:pPr>
            <a:r>
              <a:rPr lang="ru-RU" sz="2400" dirty="0">
                <a:solidFill>
                  <a:srgbClr val="7030A0"/>
                </a:solidFill>
              </a:rPr>
              <a:t>эстетическое созерцание, чувствование, вглядывание, духовно-идеальное постижение сущности художественного </a:t>
            </a:r>
            <a:r>
              <a:rPr lang="ru-RU" sz="2400" dirty="0" smtClean="0">
                <a:solidFill>
                  <a:srgbClr val="7030A0"/>
                </a:solidFill>
              </a:rPr>
              <a:t>произведения;</a:t>
            </a:r>
          </a:p>
          <a:p>
            <a:pPr marL="342900" lvl="0" indent="-342900">
              <a:buFont typeface="Courier New" panose="02070309020205020404" pitchFamily="49" charset="0"/>
              <a:buChar char="o"/>
            </a:pPr>
            <a:r>
              <a:rPr lang="ru-RU" sz="2400" dirty="0" smtClean="0">
                <a:solidFill>
                  <a:srgbClr val="7030A0"/>
                </a:solidFill>
              </a:rPr>
              <a:t>интонационный </a:t>
            </a:r>
            <a:r>
              <a:rPr lang="ru-RU" sz="2400" dirty="0">
                <a:solidFill>
                  <a:srgbClr val="7030A0"/>
                </a:solidFill>
              </a:rPr>
              <a:t>и художественный анализ произведений </a:t>
            </a:r>
            <a:r>
              <a:rPr lang="ru-RU" sz="2400" dirty="0" smtClean="0">
                <a:solidFill>
                  <a:srgbClr val="7030A0"/>
                </a:solidFill>
              </a:rPr>
              <a:t>искусства;</a:t>
            </a:r>
          </a:p>
          <a:p>
            <a:pPr marL="342900" lvl="0" indent="-342900">
              <a:buFont typeface="Courier New" panose="02070309020205020404" pitchFamily="49" charset="0"/>
              <a:buChar char="o"/>
            </a:pPr>
            <a:r>
              <a:rPr lang="ru-RU" sz="2400" dirty="0" smtClean="0">
                <a:solidFill>
                  <a:srgbClr val="7030A0"/>
                </a:solidFill>
              </a:rPr>
              <a:t>переинтонирование </a:t>
            </a:r>
            <a:r>
              <a:rPr lang="ru-RU" sz="2400" dirty="0">
                <a:solidFill>
                  <a:srgbClr val="7030A0"/>
                </a:solidFill>
              </a:rPr>
              <a:t>образа через постановку различных художественных </a:t>
            </a:r>
            <a:r>
              <a:rPr lang="ru-RU" sz="2400" dirty="0" smtClean="0">
                <a:solidFill>
                  <a:srgbClr val="7030A0"/>
                </a:solidFill>
              </a:rPr>
              <a:t>задач;</a:t>
            </a:r>
          </a:p>
          <a:p>
            <a:pPr marL="342900" lvl="0" indent="-342900">
              <a:buFont typeface="Courier New" panose="02070309020205020404" pitchFamily="49" charset="0"/>
              <a:buChar char="o"/>
            </a:pPr>
            <a:r>
              <a:rPr lang="ru-RU" sz="2400" dirty="0" smtClean="0">
                <a:solidFill>
                  <a:srgbClr val="7030A0"/>
                </a:solidFill>
              </a:rPr>
              <a:t>перинтонирование </a:t>
            </a:r>
            <a:r>
              <a:rPr lang="ru-RU" sz="2400" dirty="0">
                <a:solidFill>
                  <a:srgbClr val="7030A0"/>
                </a:solidFill>
              </a:rPr>
              <a:t>образа на язык смежного вида искусства (перевода в другую модальность</a:t>
            </a:r>
            <a:r>
              <a:rPr lang="ru-RU" sz="2400" dirty="0" smtClean="0">
                <a:solidFill>
                  <a:srgbClr val="7030A0"/>
                </a:solidFill>
              </a:rPr>
              <a:t>);</a:t>
            </a:r>
          </a:p>
          <a:p>
            <a:pPr marL="342900" lvl="0" indent="-342900">
              <a:buFont typeface="Courier New" panose="02070309020205020404" pitchFamily="49" charset="0"/>
              <a:buChar char="o"/>
            </a:pPr>
            <a:r>
              <a:rPr lang="ru-RU" sz="2400" dirty="0" smtClean="0">
                <a:solidFill>
                  <a:srgbClr val="7030A0"/>
                </a:solidFill>
              </a:rPr>
              <a:t>наблюдение </a:t>
            </a:r>
            <a:r>
              <a:rPr lang="ru-RU" sz="2400" dirty="0">
                <a:solidFill>
                  <a:srgbClr val="7030A0"/>
                </a:solidFill>
              </a:rPr>
              <a:t>и сравнение (контраст и сопоставление</a:t>
            </a:r>
            <a:r>
              <a:rPr lang="ru-RU" sz="2400" dirty="0" smtClean="0">
                <a:solidFill>
                  <a:srgbClr val="7030A0"/>
                </a:solidFill>
              </a:rPr>
              <a:t>);</a:t>
            </a:r>
          </a:p>
          <a:p>
            <a:pPr marL="342900" lvl="0" indent="-342900">
              <a:buFont typeface="Courier New" panose="02070309020205020404" pitchFamily="49" charset="0"/>
              <a:buChar char="o"/>
            </a:pPr>
            <a:r>
              <a:rPr lang="ru-RU" sz="2400" dirty="0" smtClean="0">
                <a:solidFill>
                  <a:srgbClr val="7030A0"/>
                </a:solidFill>
              </a:rPr>
              <a:t>игра</a:t>
            </a:r>
            <a:r>
              <a:rPr lang="ru-RU" sz="2400" dirty="0">
                <a:solidFill>
                  <a:srgbClr val="7030A0"/>
                </a:solidFill>
              </a:rPr>
              <a:t>, драматизация, </a:t>
            </a:r>
            <a:r>
              <a:rPr lang="ru-RU" sz="2400" dirty="0" smtClean="0">
                <a:solidFill>
                  <a:srgbClr val="7030A0"/>
                </a:solidFill>
              </a:rPr>
              <a:t>театрализация;</a:t>
            </a:r>
          </a:p>
          <a:p>
            <a:pPr marL="342900" lvl="0" indent="-342900">
              <a:buFont typeface="Courier New" panose="02070309020205020404" pitchFamily="49" charset="0"/>
              <a:buChar char="o"/>
            </a:pPr>
            <a:r>
              <a:rPr lang="ru-RU" sz="2400" dirty="0" smtClean="0">
                <a:solidFill>
                  <a:srgbClr val="7030A0"/>
                </a:solidFill>
              </a:rPr>
              <a:t>полифонический </a:t>
            </a:r>
            <a:r>
              <a:rPr lang="ru-RU" sz="2400" dirty="0">
                <a:solidFill>
                  <a:srgbClr val="7030A0"/>
                </a:solidFill>
              </a:rPr>
              <a:t>метод (полифонизм деятельности</a:t>
            </a:r>
            <a:r>
              <a:rPr lang="ru-RU" sz="2400" dirty="0" smtClean="0">
                <a:solidFill>
                  <a:srgbClr val="7030A0"/>
                </a:solidFill>
              </a:rPr>
              <a:t>);</a:t>
            </a:r>
          </a:p>
          <a:p>
            <a:pPr marL="342900" lvl="0" indent="-342900">
              <a:buFont typeface="Courier New" panose="02070309020205020404" pitchFamily="49" charset="0"/>
              <a:buChar char="o"/>
            </a:pPr>
            <a:r>
              <a:rPr lang="ru-RU" sz="2400" dirty="0" smtClean="0">
                <a:solidFill>
                  <a:srgbClr val="7030A0"/>
                </a:solidFill>
              </a:rPr>
              <a:t>художественное </a:t>
            </a:r>
            <a:r>
              <a:rPr lang="ru-RU" sz="2400" dirty="0">
                <a:solidFill>
                  <a:srgbClr val="7030A0"/>
                </a:solidFill>
              </a:rPr>
              <a:t>моделирование (создание композиций);</a:t>
            </a:r>
          </a:p>
          <a:p>
            <a:pPr algn="ctr"/>
            <a:r>
              <a:rPr lang="ru-RU" sz="2800" dirty="0">
                <a:solidFill>
                  <a:srgbClr val="CC00FF"/>
                </a:solidFill>
              </a:rPr>
              <a:t/>
            </a:r>
            <a:br>
              <a:rPr lang="ru-RU" sz="2800" dirty="0">
                <a:solidFill>
                  <a:srgbClr val="CC00FF"/>
                </a:solidFill>
              </a:rPr>
            </a:br>
            <a:endParaRPr lang="ru-RU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3230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3813"/>
            <a:ext cx="12192000" cy="683418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95275" y="143405"/>
            <a:ext cx="11601450" cy="6595003"/>
          </a:xfrm>
          <a:prstGeom prst="rect">
            <a:avLst/>
          </a:prstGeom>
          <a:solidFill>
            <a:srgbClr val="CC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 smtClean="0">
              <a:solidFill>
                <a:srgbClr val="CC00FF"/>
              </a:solidFill>
            </a:endParaRPr>
          </a:p>
          <a:p>
            <a:pPr algn="ctr"/>
            <a:r>
              <a:rPr lang="ru-RU" sz="2800" dirty="0" smtClean="0">
                <a:solidFill>
                  <a:srgbClr val="CC00FF"/>
                </a:solidFill>
              </a:rPr>
              <a:t>В </a:t>
            </a:r>
            <a:r>
              <a:rPr lang="ru-RU" sz="2800" dirty="0">
                <a:solidFill>
                  <a:srgbClr val="CC00FF"/>
                </a:solidFill>
              </a:rPr>
              <a:t>образовательной практике эти методы в сочетании</a:t>
            </a:r>
            <a:r>
              <a:rPr lang="ru-RU" sz="2800" b="1" dirty="0">
                <a:solidFill>
                  <a:srgbClr val="CC00FF"/>
                </a:solidFill>
              </a:rPr>
              <a:t/>
            </a:r>
            <a:br>
              <a:rPr lang="ru-RU" sz="2800" b="1" dirty="0">
                <a:solidFill>
                  <a:srgbClr val="CC00FF"/>
                </a:solidFill>
              </a:rPr>
            </a:br>
            <a:r>
              <a:rPr lang="ru-RU" sz="2800" b="1" dirty="0">
                <a:solidFill>
                  <a:srgbClr val="CC00FF"/>
                </a:solidFill>
              </a:rPr>
              <a:t> </a:t>
            </a:r>
            <a:r>
              <a:rPr lang="ru-RU" sz="2800" b="1" i="1" dirty="0">
                <a:solidFill>
                  <a:srgbClr val="CC00FF"/>
                </a:solidFill>
              </a:rPr>
              <a:t>с принципами педагогики </a:t>
            </a:r>
            <a:r>
              <a:rPr lang="ru-RU" sz="2800" b="1" i="1" dirty="0" smtClean="0">
                <a:solidFill>
                  <a:srgbClr val="CC00FF"/>
                </a:solidFill>
              </a:rPr>
              <a:t>искусства </a:t>
            </a:r>
          </a:p>
          <a:p>
            <a:pPr algn="ctr"/>
            <a:r>
              <a:rPr lang="ru-RU" sz="2800" dirty="0" smtClean="0">
                <a:solidFill>
                  <a:srgbClr val="CC00FF"/>
                </a:solidFill>
              </a:rPr>
              <a:t>представлены </a:t>
            </a:r>
            <a:r>
              <a:rPr lang="ru-RU" sz="2800" dirty="0">
                <a:solidFill>
                  <a:srgbClr val="CC00FF"/>
                </a:solidFill>
              </a:rPr>
              <a:t>широким </a:t>
            </a:r>
            <a:r>
              <a:rPr lang="ru-RU" sz="2800" b="1" dirty="0">
                <a:solidFill>
                  <a:srgbClr val="CC00FF"/>
                </a:solidFill>
              </a:rPr>
              <a:t>спектром вариативности</a:t>
            </a:r>
            <a:r>
              <a:rPr lang="ru-RU" sz="2800" b="1" dirty="0" smtClean="0">
                <a:solidFill>
                  <a:srgbClr val="CC00FF"/>
                </a:solidFill>
              </a:rPr>
              <a:t>:</a:t>
            </a:r>
          </a:p>
          <a:p>
            <a:pPr algn="ctr"/>
            <a:endParaRPr lang="ru-RU" sz="2800" b="1" dirty="0" smtClean="0">
              <a:solidFill>
                <a:srgbClr val="CC00FF"/>
              </a:solidFill>
            </a:endParaRPr>
          </a:p>
          <a:p>
            <a:pPr marL="342900" lvl="0" indent="-342900" algn="just">
              <a:buFont typeface="Courier New" panose="02070309020205020404" pitchFamily="49" charset="0"/>
              <a:buChar char="o"/>
            </a:pPr>
            <a:r>
              <a:rPr lang="ru-RU" sz="2400" dirty="0">
                <a:solidFill>
                  <a:srgbClr val="7030A0"/>
                </a:solidFill>
              </a:rPr>
              <a:t>выход во внемузыкальные сферы, сопряженные с проведением аналогий, сравнений, возникновением </a:t>
            </a:r>
            <a:r>
              <a:rPr lang="ru-RU" sz="2400" dirty="0" smtClean="0">
                <a:solidFill>
                  <a:srgbClr val="7030A0"/>
                </a:solidFill>
              </a:rPr>
              <a:t>ассоциаций;</a:t>
            </a:r>
          </a:p>
          <a:p>
            <a:pPr marL="342900" lvl="0" indent="-342900" algn="just">
              <a:buFont typeface="Courier New" panose="02070309020205020404" pitchFamily="49" charset="0"/>
              <a:buChar char="o"/>
            </a:pPr>
            <a:r>
              <a:rPr lang="ru-RU" sz="2400" dirty="0" smtClean="0">
                <a:solidFill>
                  <a:srgbClr val="7030A0"/>
                </a:solidFill>
              </a:rPr>
              <a:t>создание </a:t>
            </a:r>
            <a:r>
              <a:rPr lang="ru-RU" sz="2400" dirty="0">
                <a:solidFill>
                  <a:srgbClr val="7030A0"/>
                </a:solidFill>
              </a:rPr>
              <a:t>художественного </a:t>
            </a:r>
            <a:r>
              <a:rPr lang="ru-RU" sz="2400" dirty="0" smtClean="0">
                <a:solidFill>
                  <a:srgbClr val="7030A0"/>
                </a:solidFill>
              </a:rPr>
              <a:t>контекста;</a:t>
            </a:r>
          </a:p>
          <a:p>
            <a:pPr marL="342900" lvl="0" indent="-342900" algn="just">
              <a:buFont typeface="Courier New" panose="02070309020205020404" pitchFamily="49" charset="0"/>
              <a:buChar char="o"/>
            </a:pPr>
            <a:r>
              <a:rPr lang="ru-RU" sz="2400" dirty="0" smtClean="0">
                <a:solidFill>
                  <a:srgbClr val="7030A0"/>
                </a:solidFill>
              </a:rPr>
              <a:t>художественный тренинг;</a:t>
            </a:r>
          </a:p>
          <a:p>
            <a:pPr marL="342900" lvl="0" indent="-342900" algn="just">
              <a:buFont typeface="Courier New" panose="02070309020205020404" pitchFamily="49" charset="0"/>
              <a:buChar char="o"/>
            </a:pPr>
            <a:r>
              <a:rPr lang="ru-RU" sz="2400" dirty="0" smtClean="0">
                <a:solidFill>
                  <a:srgbClr val="7030A0"/>
                </a:solidFill>
              </a:rPr>
              <a:t>синестезия </a:t>
            </a:r>
            <a:r>
              <a:rPr lang="ru-RU" sz="2400" dirty="0">
                <a:solidFill>
                  <a:srgbClr val="7030A0"/>
                </a:solidFill>
              </a:rPr>
              <a:t>– «соощущения</a:t>
            </a:r>
            <a:r>
              <a:rPr lang="ru-RU" sz="2400" dirty="0" smtClean="0">
                <a:solidFill>
                  <a:srgbClr val="7030A0"/>
                </a:solidFill>
              </a:rPr>
              <a:t>»;</a:t>
            </a:r>
          </a:p>
          <a:p>
            <a:pPr marL="342900" lvl="0" indent="-342900" algn="just">
              <a:buFont typeface="Courier New" panose="02070309020205020404" pitchFamily="49" charset="0"/>
              <a:buChar char="o"/>
            </a:pPr>
            <a:r>
              <a:rPr lang="ru-RU" sz="2400" dirty="0" smtClean="0">
                <a:solidFill>
                  <a:srgbClr val="7030A0"/>
                </a:solidFill>
              </a:rPr>
              <a:t>организация </a:t>
            </a:r>
            <a:r>
              <a:rPr lang="ru-RU" sz="2400" dirty="0">
                <a:solidFill>
                  <a:srgbClr val="7030A0"/>
                </a:solidFill>
              </a:rPr>
              <a:t>диалогов разных уровней (автор - реципиент, учащийся-соклассник, автор-учитель-ученик, диалог с самим собой, с другой культурой, с миром и т.д</a:t>
            </a:r>
            <a:r>
              <a:rPr lang="ru-RU" sz="2400" dirty="0" smtClean="0">
                <a:solidFill>
                  <a:srgbClr val="7030A0"/>
                </a:solidFill>
              </a:rPr>
              <a:t>.); парадокс </a:t>
            </a:r>
            <a:r>
              <a:rPr lang="ru-RU" sz="2400" dirty="0">
                <a:solidFill>
                  <a:srgbClr val="7030A0"/>
                </a:solidFill>
              </a:rPr>
              <a:t>- контраст и неожиданность, точка </a:t>
            </a:r>
            <a:r>
              <a:rPr lang="ru-RU" sz="2400" dirty="0" smtClean="0">
                <a:solidFill>
                  <a:srgbClr val="7030A0"/>
                </a:solidFill>
              </a:rPr>
              <a:t>удивления;</a:t>
            </a:r>
          </a:p>
          <a:p>
            <a:pPr marL="342900" lvl="0" indent="-342900" algn="just">
              <a:buFont typeface="Courier New" panose="02070309020205020404" pitchFamily="49" charset="0"/>
              <a:buChar char="o"/>
            </a:pPr>
            <a:r>
              <a:rPr lang="ru-RU" sz="2400" dirty="0" smtClean="0">
                <a:solidFill>
                  <a:srgbClr val="7030A0"/>
                </a:solidFill>
              </a:rPr>
              <a:t>идентификация</a:t>
            </a:r>
            <a:r>
              <a:rPr lang="ru-RU" sz="2400" dirty="0">
                <a:solidFill>
                  <a:srgbClr val="7030A0"/>
                </a:solidFill>
              </a:rPr>
              <a:t>, «одушевление</a:t>
            </a:r>
            <a:r>
              <a:rPr lang="ru-RU" sz="2400" dirty="0" smtClean="0">
                <a:solidFill>
                  <a:srgbClr val="7030A0"/>
                </a:solidFill>
              </a:rPr>
              <a:t>»;</a:t>
            </a:r>
          </a:p>
          <a:p>
            <a:pPr marL="342900" lvl="0" indent="-342900" algn="just">
              <a:buFont typeface="Courier New" panose="02070309020205020404" pitchFamily="49" charset="0"/>
              <a:buChar char="o"/>
            </a:pPr>
            <a:r>
              <a:rPr lang="ru-RU" sz="2400" dirty="0" smtClean="0">
                <a:solidFill>
                  <a:srgbClr val="7030A0"/>
                </a:solidFill>
              </a:rPr>
              <a:t>партитура </a:t>
            </a:r>
            <a:r>
              <a:rPr lang="ru-RU" sz="2400" dirty="0">
                <a:solidFill>
                  <a:srgbClr val="7030A0"/>
                </a:solidFill>
              </a:rPr>
              <a:t>вопросов и творческие задания как средство активизации художественно-творческой деятельности </a:t>
            </a:r>
            <a:r>
              <a:rPr lang="ru-RU" sz="2400" dirty="0" smtClean="0">
                <a:solidFill>
                  <a:srgbClr val="7030A0"/>
                </a:solidFill>
              </a:rPr>
              <a:t>обучающихся.</a:t>
            </a:r>
            <a:endParaRPr lang="ru-RU" sz="2400" dirty="0">
              <a:solidFill>
                <a:srgbClr val="7030A0"/>
              </a:solidFill>
            </a:endParaRPr>
          </a:p>
          <a:p>
            <a:pPr algn="ctr"/>
            <a:r>
              <a:rPr lang="ru-RU" sz="2800" dirty="0">
                <a:solidFill>
                  <a:srgbClr val="CC00FF"/>
                </a:solidFill>
              </a:rPr>
              <a:t/>
            </a:r>
            <a:br>
              <a:rPr lang="ru-RU" sz="2800" dirty="0">
                <a:solidFill>
                  <a:srgbClr val="CC00FF"/>
                </a:solidFill>
              </a:rPr>
            </a:br>
            <a:endParaRPr lang="ru-RU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5315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</p:nvPr>
        </p:nvGraphicFramePr>
        <p:xfrm>
          <a:off x="5198710" y="1749379"/>
          <a:ext cx="1794580" cy="450383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6009">
                  <a:extLst>
                    <a:ext uri="{9D8B030D-6E8A-4147-A177-3AD203B41FA5}">
                      <a16:colId xmlns:a16="http://schemas.microsoft.com/office/drawing/2014/main" val="2465145167"/>
                    </a:ext>
                  </a:extLst>
                </a:gridCol>
                <a:gridCol w="91327">
                  <a:extLst>
                    <a:ext uri="{9D8B030D-6E8A-4147-A177-3AD203B41FA5}">
                      <a16:colId xmlns:a16="http://schemas.microsoft.com/office/drawing/2014/main" val="1636666999"/>
                    </a:ext>
                  </a:extLst>
                </a:gridCol>
                <a:gridCol w="94538">
                  <a:extLst>
                    <a:ext uri="{9D8B030D-6E8A-4147-A177-3AD203B41FA5}">
                      <a16:colId xmlns:a16="http://schemas.microsoft.com/office/drawing/2014/main" val="948699194"/>
                    </a:ext>
                  </a:extLst>
                </a:gridCol>
                <a:gridCol w="304661">
                  <a:extLst>
                    <a:ext uri="{9D8B030D-6E8A-4147-A177-3AD203B41FA5}">
                      <a16:colId xmlns:a16="http://schemas.microsoft.com/office/drawing/2014/main" val="2181106922"/>
                    </a:ext>
                  </a:extLst>
                </a:gridCol>
                <a:gridCol w="100959">
                  <a:extLst>
                    <a:ext uri="{9D8B030D-6E8A-4147-A177-3AD203B41FA5}">
                      <a16:colId xmlns:a16="http://schemas.microsoft.com/office/drawing/2014/main" val="4156066727"/>
                    </a:ext>
                  </a:extLst>
                </a:gridCol>
                <a:gridCol w="304661">
                  <a:extLst>
                    <a:ext uri="{9D8B030D-6E8A-4147-A177-3AD203B41FA5}">
                      <a16:colId xmlns:a16="http://schemas.microsoft.com/office/drawing/2014/main" val="4237166344"/>
                    </a:ext>
                  </a:extLst>
                </a:gridCol>
                <a:gridCol w="280402">
                  <a:extLst>
                    <a:ext uri="{9D8B030D-6E8A-4147-A177-3AD203B41FA5}">
                      <a16:colId xmlns:a16="http://schemas.microsoft.com/office/drawing/2014/main" val="2426531918"/>
                    </a:ext>
                  </a:extLst>
                </a:gridCol>
                <a:gridCol w="280402">
                  <a:extLst>
                    <a:ext uri="{9D8B030D-6E8A-4147-A177-3AD203B41FA5}">
                      <a16:colId xmlns:a16="http://schemas.microsoft.com/office/drawing/2014/main" val="1498101155"/>
                    </a:ext>
                  </a:extLst>
                </a:gridCol>
                <a:gridCol w="232955">
                  <a:extLst>
                    <a:ext uri="{9D8B030D-6E8A-4147-A177-3AD203B41FA5}">
                      <a16:colId xmlns:a16="http://schemas.microsoft.com/office/drawing/2014/main" val="1367310720"/>
                    </a:ext>
                  </a:extLst>
                </a:gridCol>
                <a:gridCol w="48666">
                  <a:extLst>
                    <a:ext uri="{9D8B030D-6E8A-4147-A177-3AD203B41FA5}">
                      <a16:colId xmlns:a16="http://schemas.microsoft.com/office/drawing/2014/main" val="2795460198"/>
                    </a:ext>
                  </a:extLst>
                </a:gridCol>
              </a:tblGrid>
              <a:tr h="60858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№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Модуль музыка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Модуль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ИЗО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Метод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педагогики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искусства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Эмоциональный отклик (визуальная форма, средства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выразительности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Методы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обучения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Методы учения и художественно-эстетического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познания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Показатель критерий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эмоционального отклика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 anchor="ctr"/>
                </a:tc>
                <a:extLst>
                  <a:ext uri="{0D108BD9-81ED-4DB2-BD59-A6C34878D82A}">
                    <a16:rowId xmlns:a16="http://schemas.microsoft.com/office/drawing/2014/main" val="432782391"/>
                  </a:ext>
                </a:extLst>
              </a:tr>
              <a:tr h="11258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Класс, тема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Класс, тема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7427664"/>
                  </a:ext>
                </a:extLst>
              </a:tr>
              <a:tr h="61396"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1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extLst>
                  <a:ext uri="{0D108BD9-81ED-4DB2-BD59-A6C34878D82A}">
                    <a16:rowId xmlns:a16="http://schemas.microsoft.com/office/drawing/2014/main" val="4217022289"/>
                  </a:ext>
                </a:extLst>
              </a:tr>
              <a:tr h="907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0804435"/>
                  </a:ext>
                </a:extLst>
              </a:tr>
              <a:tr h="743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extLst>
                  <a:ext uri="{0D108BD9-81ED-4DB2-BD59-A6C34878D82A}">
                    <a16:rowId xmlns:a16="http://schemas.microsoft.com/office/drawing/2014/main" val="2805527561"/>
                  </a:ext>
                </a:extLst>
              </a:tr>
              <a:tr h="7782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91748682"/>
                  </a:ext>
                </a:extLst>
              </a:tr>
              <a:tr h="72706"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2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extLst>
                  <a:ext uri="{0D108BD9-81ED-4DB2-BD59-A6C34878D82A}">
                    <a16:rowId xmlns:a16="http://schemas.microsoft.com/office/drawing/2014/main" val="2978620610"/>
                  </a:ext>
                </a:extLst>
              </a:tr>
              <a:tr h="794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1102949"/>
                  </a:ext>
                </a:extLst>
              </a:tr>
              <a:tr h="678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extLst>
                  <a:ext uri="{0D108BD9-81ED-4DB2-BD59-A6C34878D82A}">
                    <a16:rowId xmlns:a16="http://schemas.microsoft.com/office/drawing/2014/main" val="2098740093"/>
                  </a:ext>
                </a:extLst>
              </a:tr>
              <a:tr h="842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8247082"/>
                  </a:ext>
                </a:extLst>
              </a:tr>
              <a:tr h="61396"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3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extLst>
                  <a:ext uri="{0D108BD9-81ED-4DB2-BD59-A6C34878D82A}">
                    <a16:rowId xmlns:a16="http://schemas.microsoft.com/office/drawing/2014/main" val="4212643180"/>
                  </a:ext>
                </a:extLst>
              </a:tr>
              <a:tr h="907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0722965"/>
                  </a:ext>
                </a:extLst>
              </a:tr>
              <a:tr h="678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extLst>
                  <a:ext uri="{0D108BD9-81ED-4DB2-BD59-A6C34878D82A}">
                    <a16:rowId xmlns:a16="http://schemas.microsoft.com/office/drawing/2014/main" val="4243034399"/>
                  </a:ext>
                </a:extLst>
              </a:tr>
              <a:tr h="842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8458014"/>
                  </a:ext>
                </a:extLst>
              </a:tr>
              <a:tr h="3042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extLst>
                  <a:ext uri="{0D108BD9-81ED-4DB2-BD59-A6C34878D82A}">
                    <a16:rowId xmlns:a16="http://schemas.microsoft.com/office/drawing/2014/main" val="4102029699"/>
                  </a:ext>
                </a:extLst>
              </a:tr>
              <a:tr h="60858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№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Модуль музыка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Модуль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ИЗО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Метод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педагогики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искусства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Эмоциональный отклик (визуальная форма, средства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выразительности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Методы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обучения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Методы учения и художественно-эстетического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познания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Показатель критерий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эмоционального отклика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 anchor="ctr"/>
                </a:tc>
                <a:extLst>
                  <a:ext uri="{0D108BD9-81ED-4DB2-BD59-A6C34878D82A}">
                    <a16:rowId xmlns:a16="http://schemas.microsoft.com/office/drawing/2014/main" val="2592652287"/>
                  </a:ext>
                </a:extLst>
              </a:tr>
              <a:tr h="11258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Класс, тема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Класс, тема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4384622"/>
                  </a:ext>
                </a:extLst>
              </a:tr>
              <a:tr h="59781"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4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extLst>
                  <a:ext uri="{0D108BD9-81ED-4DB2-BD59-A6C34878D82A}">
                    <a16:rowId xmlns:a16="http://schemas.microsoft.com/office/drawing/2014/main" val="495873386"/>
                  </a:ext>
                </a:extLst>
              </a:tr>
              <a:tr h="923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4250233"/>
                  </a:ext>
                </a:extLst>
              </a:tr>
              <a:tr h="630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extLst>
                  <a:ext uri="{0D108BD9-81ED-4DB2-BD59-A6C34878D82A}">
                    <a16:rowId xmlns:a16="http://schemas.microsoft.com/office/drawing/2014/main" val="3049099935"/>
                  </a:ext>
                </a:extLst>
              </a:tr>
              <a:tr h="891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9984859"/>
                  </a:ext>
                </a:extLst>
              </a:tr>
              <a:tr h="63012"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5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extLst>
                  <a:ext uri="{0D108BD9-81ED-4DB2-BD59-A6C34878D82A}">
                    <a16:rowId xmlns:a16="http://schemas.microsoft.com/office/drawing/2014/main" val="2524897459"/>
                  </a:ext>
                </a:extLst>
              </a:tr>
              <a:tr h="891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8012126"/>
                  </a:ext>
                </a:extLst>
              </a:tr>
              <a:tr h="6624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extLst>
                  <a:ext uri="{0D108BD9-81ED-4DB2-BD59-A6C34878D82A}">
                    <a16:rowId xmlns:a16="http://schemas.microsoft.com/office/drawing/2014/main" val="475396197"/>
                  </a:ext>
                </a:extLst>
              </a:tr>
              <a:tr h="8590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0250696"/>
                  </a:ext>
                </a:extLst>
              </a:tr>
              <a:tr h="63012"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6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extLst>
                  <a:ext uri="{0D108BD9-81ED-4DB2-BD59-A6C34878D82A}">
                    <a16:rowId xmlns:a16="http://schemas.microsoft.com/office/drawing/2014/main" val="2894640141"/>
                  </a:ext>
                </a:extLst>
              </a:tr>
              <a:tr h="891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2397584"/>
                  </a:ext>
                </a:extLst>
              </a:tr>
              <a:tr h="5978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extLst>
                  <a:ext uri="{0D108BD9-81ED-4DB2-BD59-A6C34878D82A}">
                    <a16:rowId xmlns:a16="http://schemas.microsoft.com/office/drawing/2014/main" val="2770218423"/>
                  </a:ext>
                </a:extLst>
              </a:tr>
              <a:tr h="923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1827460"/>
                  </a:ext>
                </a:extLst>
              </a:tr>
              <a:tr h="12171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>
                          <a:effectLst/>
                        </a:rPr>
                        <a:t> </a:t>
                      </a:r>
                      <a:endParaRPr lang="ru-RU" sz="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" dirty="0">
                          <a:effectLst/>
                        </a:rPr>
                        <a:t> </a:t>
                      </a:r>
                      <a:endParaRPr lang="ru-RU" sz="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33" marR="11633" marT="0" marB="0"/>
                </a:tc>
                <a:extLst>
                  <a:ext uri="{0D108BD9-81ED-4DB2-BD59-A6C34878D82A}">
                    <a16:rowId xmlns:a16="http://schemas.microsoft.com/office/drawing/2014/main" val="2823999119"/>
                  </a:ext>
                </a:extLst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96383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91040" y="228997"/>
            <a:ext cx="11609919" cy="6505840"/>
          </a:xfrm>
          <a:prstGeom prst="rect">
            <a:avLst/>
          </a:prstGeom>
          <a:solidFill>
            <a:srgbClr val="CC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 smtClean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7158" y="383381"/>
            <a:ext cx="2348442" cy="473869"/>
          </a:xfrm>
          <a:prstGeom prst="rect">
            <a:avLst/>
          </a:prstGeom>
          <a:solidFill>
            <a:srgbClr val="CC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Задание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2729529"/>
              </p:ext>
            </p:extLst>
          </p:nvPr>
        </p:nvGraphicFramePr>
        <p:xfrm>
          <a:off x="422450" y="1616330"/>
          <a:ext cx="11353802" cy="4298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492">
                  <a:extLst>
                    <a:ext uri="{9D8B030D-6E8A-4147-A177-3AD203B41FA5}">
                      <a16:colId xmlns:a16="http://schemas.microsoft.com/office/drawing/2014/main" val="1662521062"/>
                    </a:ext>
                  </a:extLst>
                </a:gridCol>
                <a:gridCol w="1354489">
                  <a:extLst>
                    <a:ext uri="{9D8B030D-6E8A-4147-A177-3AD203B41FA5}">
                      <a16:colId xmlns:a16="http://schemas.microsoft.com/office/drawing/2014/main" val="3037845257"/>
                    </a:ext>
                  </a:extLst>
                </a:gridCol>
                <a:gridCol w="1474002">
                  <a:extLst>
                    <a:ext uri="{9D8B030D-6E8A-4147-A177-3AD203B41FA5}">
                      <a16:colId xmlns:a16="http://schemas.microsoft.com/office/drawing/2014/main" val="3496428015"/>
                    </a:ext>
                  </a:extLst>
                </a:gridCol>
                <a:gridCol w="1971976">
                  <a:extLst>
                    <a:ext uri="{9D8B030D-6E8A-4147-A177-3AD203B41FA5}">
                      <a16:colId xmlns:a16="http://schemas.microsoft.com/office/drawing/2014/main" val="2659801640"/>
                    </a:ext>
                  </a:extLst>
                </a:gridCol>
                <a:gridCol w="1678168">
                  <a:extLst>
                    <a:ext uri="{9D8B030D-6E8A-4147-A177-3AD203B41FA5}">
                      <a16:colId xmlns:a16="http://schemas.microsoft.com/office/drawing/2014/main" val="3828265475"/>
                    </a:ext>
                  </a:extLst>
                </a:gridCol>
                <a:gridCol w="1419225">
                  <a:extLst>
                    <a:ext uri="{9D8B030D-6E8A-4147-A177-3AD203B41FA5}">
                      <a16:colId xmlns:a16="http://schemas.microsoft.com/office/drawing/2014/main" val="563093394"/>
                    </a:ext>
                  </a:extLst>
                </a:gridCol>
                <a:gridCol w="1419225">
                  <a:extLst>
                    <a:ext uri="{9D8B030D-6E8A-4147-A177-3AD203B41FA5}">
                      <a16:colId xmlns:a16="http://schemas.microsoft.com/office/drawing/2014/main" val="507516491"/>
                    </a:ext>
                  </a:extLst>
                </a:gridCol>
                <a:gridCol w="1419225">
                  <a:extLst>
                    <a:ext uri="{9D8B030D-6E8A-4147-A177-3AD203B41FA5}">
                      <a16:colId xmlns:a16="http://schemas.microsoft.com/office/drawing/2014/main" val="108559100"/>
                    </a:ext>
                  </a:extLst>
                </a:gridCol>
              </a:tblGrid>
              <a:tr h="836848">
                <a:tc rowSpan="2"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№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Модуль музыка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Модуль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ИЗО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ru-RU" sz="1800" b="1" i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Метод</a:t>
                      </a:r>
                      <a:endParaRPr lang="ru-RU" sz="1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ctr">
                        <a:tabLst/>
                      </a:pPr>
                      <a:r>
                        <a:rPr lang="ru-RU" sz="1800" b="1" i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педагогики</a:t>
                      </a:r>
                      <a:endParaRPr lang="ru-RU" sz="1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ctr">
                        <a:tabLst/>
                      </a:pPr>
                      <a:r>
                        <a:rPr lang="ru-RU" sz="1800" b="1" i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искусства</a:t>
                      </a:r>
                      <a:endParaRPr lang="ru-RU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800" b="1" i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Эмоциональный отклик (визуальная форма, средства</a:t>
                      </a:r>
                      <a:endParaRPr lang="ru-RU" sz="1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1800" b="1" i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Выразительности)</a:t>
                      </a:r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800" b="1" i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Методы</a:t>
                      </a:r>
                      <a:endParaRPr lang="ru-RU" sz="1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1800" b="1" i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обучения</a:t>
                      </a:r>
                      <a:endParaRPr lang="ru-RU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800" b="1" i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Методы учения и художественно-эстетического</a:t>
                      </a:r>
                      <a:endParaRPr lang="ru-RU" sz="1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1800" b="1" i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познания</a:t>
                      </a:r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 defTabSz="1257300"/>
                      <a:r>
                        <a:rPr lang="ru-RU" sz="1800" b="1" i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Показатель</a:t>
                      </a:r>
                    </a:p>
                    <a:p>
                      <a:r>
                        <a:rPr lang="ru-RU" sz="1800" b="1" i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критерий</a:t>
                      </a:r>
                      <a:endParaRPr lang="ru-RU" sz="1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i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эмоциона</a:t>
                      </a:r>
                      <a:r>
                        <a:rPr lang="ru-RU" sz="1800" b="1" i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lang="ru-RU" sz="1800" b="1" i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льного отклика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2066521"/>
                  </a:ext>
                </a:extLst>
              </a:tr>
              <a:tr h="11748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Класс, тема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Класс, тема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67432"/>
                  </a:ext>
                </a:extLst>
              </a:tr>
              <a:tr h="94399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6063380"/>
                  </a:ext>
                </a:extLst>
              </a:tr>
              <a:tr h="97155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84463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68860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5143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-5288589" y="-410995"/>
            <a:ext cx="26684889" cy="50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5670894"/>
              </p:ext>
            </p:extLst>
          </p:nvPr>
        </p:nvGraphicFramePr>
        <p:xfrm>
          <a:off x="0" y="0"/>
          <a:ext cx="123444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Слайд" r:id="rId3" imgW="4570586" imgH="3427608" progId="PowerPoint.Slide.12">
                  <p:embed/>
                </p:oleObj>
              </mc:Choice>
              <mc:Fallback>
                <p:oleObj name="Слайд" r:id="rId3" imgW="4570586" imgH="3427608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4000" contrast="4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t="2625" b="2625"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2344400" cy="6858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19737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14401" y="1015999"/>
            <a:ext cx="10634132" cy="2317751"/>
          </a:xfrm>
          <a:prstGeom prst="rect">
            <a:avLst/>
          </a:prstGeom>
          <a:solidFill>
            <a:srgbClr val="CC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rgbClr val="CC00FF"/>
                </a:solidFill>
              </a:rPr>
              <a:t>«Использование продуктивных </a:t>
            </a:r>
            <a:r>
              <a:rPr lang="ru-RU" sz="2400" b="1" i="1" dirty="0" smtClean="0">
                <a:solidFill>
                  <a:srgbClr val="CC00FF"/>
                </a:solidFill>
              </a:rPr>
              <a:t>технологий и методик </a:t>
            </a:r>
            <a:r>
              <a:rPr lang="ru-RU" sz="2400" b="1" i="1" dirty="0">
                <a:solidFill>
                  <a:srgbClr val="CC00FF"/>
                </a:solidFill>
              </a:rPr>
              <a:t>обучения </a:t>
            </a:r>
            <a:endParaRPr lang="ru-RU" sz="2400" b="1" i="1" dirty="0" smtClean="0">
              <a:solidFill>
                <a:srgbClr val="CC00FF"/>
              </a:solidFill>
            </a:endParaRPr>
          </a:p>
          <a:p>
            <a:pPr algn="ctr"/>
            <a:r>
              <a:rPr lang="ru-RU" sz="2400" b="1" i="1" dirty="0" smtClean="0">
                <a:solidFill>
                  <a:srgbClr val="CC00FF"/>
                </a:solidFill>
              </a:rPr>
              <a:t>на </a:t>
            </a:r>
            <a:r>
              <a:rPr lang="ru-RU" sz="2400" b="1" i="1" dirty="0">
                <a:solidFill>
                  <a:srgbClr val="CC00FF"/>
                </a:solidFill>
              </a:rPr>
              <a:t>занятиях искусством по формированию эмоционального отклика</a:t>
            </a:r>
            <a:r>
              <a:rPr lang="ru-RU" sz="2400" b="1" i="1" dirty="0" smtClean="0">
                <a:solidFill>
                  <a:srgbClr val="CC00FF"/>
                </a:solidFill>
              </a:rPr>
              <a:t>,</a:t>
            </a:r>
          </a:p>
          <a:p>
            <a:pPr algn="ctr"/>
            <a:r>
              <a:rPr lang="ru-RU" sz="2400" b="1" i="1" dirty="0" smtClean="0">
                <a:solidFill>
                  <a:srgbClr val="CC00FF"/>
                </a:solidFill>
              </a:rPr>
              <a:t> </a:t>
            </a:r>
            <a:r>
              <a:rPr lang="ru-RU" sz="2400" b="1" i="1" dirty="0">
                <a:solidFill>
                  <a:srgbClr val="CC00FF"/>
                </a:solidFill>
              </a:rPr>
              <a:t>как основы функциональной </a:t>
            </a:r>
            <a:r>
              <a:rPr lang="ru-RU" sz="2400" b="1" i="1" dirty="0" smtClean="0">
                <a:solidFill>
                  <a:srgbClr val="CC00FF"/>
                </a:solidFill>
              </a:rPr>
              <a:t>грамоты и обеспечение </a:t>
            </a:r>
            <a:r>
              <a:rPr lang="ru-RU" sz="2400" b="1" i="1" dirty="0">
                <a:solidFill>
                  <a:srgbClr val="CC00FF"/>
                </a:solidFill>
              </a:rPr>
              <a:t>качества общего образования в соответствии с обновленными ФГОС ОО, ФООП и </a:t>
            </a:r>
            <a:r>
              <a:rPr lang="ru-RU" sz="2400" b="1" i="1" dirty="0" smtClean="0">
                <a:solidFill>
                  <a:srgbClr val="CC00FF"/>
                </a:solidFill>
              </a:rPr>
              <a:t>ФРП»</a:t>
            </a:r>
            <a:endParaRPr lang="ru-RU" sz="2400" b="1" i="1" dirty="0">
              <a:solidFill>
                <a:srgbClr val="CC00FF"/>
              </a:solidFill>
            </a:endParaRPr>
          </a:p>
          <a:p>
            <a:pPr algn="ctr"/>
            <a:endParaRPr lang="ru-RU" sz="2400" b="1" i="1" u="sng" dirty="0">
              <a:solidFill>
                <a:srgbClr val="CC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0635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924"/>
            <a:ext cx="12344400" cy="694372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29733" y="524933"/>
            <a:ext cx="10634134" cy="2624667"/>
          </a:xfrm>
          <a:prstGeom prst="rect">
            <a:avLst/>
          </a:prstGeom>
          <a:solidFill>
            <a:srgbClr val="CC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55600">
              <a:lnSpc>
                <a:spcPct val="115000"/>
              </a:lnSpc>
              <a:spcAft>
                <a:spcPts val="0"/>
              </a:spcAft>
            </a:pPr>
            <a:endParaRPr lang="ru-RU" sz="2400" b="1" i="1" dirty="0" smtClean="0">
              <a:solidFill>
                <a:srgbClr val="9933FF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55600">
              <a:lnSpc>
                <a:spcPct val="115000"/>
              </a:lnSpc>
              <a:spcAft>
                <a:spcPts val="0"/>
              </a:spcAft>
            </a:pPr>
            <a:endParaRPr lang="ru-RU" sz="2400" b="1" i="1" dirty="0">
              <a:solidFill>
                <a:srgbClr val="9933FF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55600">
              <a:lnSpc>
                <a:spcPct val="115000"/>
              </a:lnSpc>
              <a:spcAft>
                <a:spcPts val="0"/>
              </a:spcAft>
            </a:pPr>
            <a:endParaRPr lang="ru-RU" sz="2400" b="1" i="1" dirty="0" smtClean="0">
              <a:solidFill>
                <a:srgbClr val="9933FF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55600">
              <a:lnSpc>
                <a:spcPct val="115000"/>
              </a:lnSpc>
              <a:spcAft>
                <a:spcPts val="0"/>
              </a:spcAft>
            </a:pPr>
            <a:endParaRPr lang="ru-RU" sz="2400" b="1" i="1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55600" algn="ctr">
              <a:lnSpc>
                <a:spcPct val="115000"/>
              </a:lnSpc>
              <a:spcAft>
                <a:spcPts val="0"/>
              </a:spcAft>
            </a:pPr>
            <a:r>
              <a:rPr lang="ru-RU" sz="2000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 </a:t>
            </a: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творчества </a:t>
            </a:r>
            <a:r>
              <a:rPr lang="ru-RU" sz="2000" b="1" i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самоотдача, 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 </a:t>
            </a:r>
            <a:r>
              <a:rPr lang="ru-RU" sz="2000" b="1" i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шумиха, не успех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i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Печально, ничего не знача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Быть </a:t>
            </a:r>
            <a:r>
              <a:rPr lang="ru-RU" sz="2000" b="1" i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притчей на устах у всех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i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надо жить без самозванства 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–Жить </a:t>
            </a:r>
            <a:r>
              <a:rPr lang="ru-RU" sz="2000" b="1" i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так, чтобы, в конце 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концов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Привлечь </a:t>
            </a:r>
            <a:r>
              <a:rPr lang="ru-RU" sz="2000" b="1" i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 себе любовь пространства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Услышать </a:t>
            </a:r>
            <a:r>
              <a:rPr lang="ru-RU" sz="2000" b="1" i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будущего зов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r">
              <a:lnSpc>
                <a:spcPct val="115000"/>
              </a:lnSpc>
            </a:pPr>
            <a:r>
              <a:rPr lang="ru-RU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Борис Пастернак</a:t>
            </a:r>
            <a:endParaRPr lang="ru-RU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endParaRPr lang="ru-RU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11200">
              <a:lnSpc>
                <a:spcPct val="115000"/>
              </a:lnSpc>
              <a:spcAft>
                <a:spcPts val="0"/>
              </a:spcAft>
            </a:pPr>
            <a:endParaRPr lang="ru-RU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55600">
              <a:lnSpc>
                <a:spcPct val="115000"/>
              </a:lnSpc>
              <a:spcAft>
                <a:spcPts val="0"/>
              </a:spcAft>
            </a:pPr>
            <a:endParaRPr lang="ru-RU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33" y="2311399"/>
            <a:ext cx="1765829" cy="1769534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7652" y="4875954"/>
            <a:ext cx="1764348" cy="1728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505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00" y="0"/>
            <a:ext cx="12344400" cy="689504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00" y="52998"/>
            <a:ext cx="2791525" cy="3551236"/>
          </a:xfrm>
          <a:prstGeom prst="rect">
            <a:avLst/>
          </a:prstGeom>
        </p:spPr>
      </p:pic>
      <p:pic>
        <p:nvPicPr>
          <p:cNvPr id="6" name="Picture 15" descr="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2758" y="3061762"/>
            <a:ext cx="2667000" cy="3514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476500" y="914033"/>
            <a:ext cx="7869246" cy="1829167"/>
          </a:xfrm>
          <a:prstGeom prst="rect">
            <a:avLst/>
          </a:prstGeom>
          <a:solidFill>
            <a:srgbClr val="CC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5738" algn="ctr"/>
            <a:r>
              <a:rPr lang="ru-RU" sz="2400" b="1" i="1" dirty="0">
                <a:solidFill>
                  <a:srgbClr val="9933FF"/>
                </a:solidFill>
              </a:rPr>
              <a:t>«Использование продуктивных </a:t>
            </a:r>
            <a:r>
              <a:rPr lang="ru-RU" sz="2400" b="1" i="1" dirty="0" smtClean="0">
                <a:solidFill>
                  <a:srgbClr val="9933FF"/>
                </a:solidFill>
              </a:rPr>
              <a:t>технологий и методик </a:t>
            </a:r>
            <a:r>
              <a:rPr lang="ru-RU" sz="2400" b="1" i="1" dirty="0">
                <a:solidFill>
                  <a:srgbClr val="9933FF"/>
                </a:solidFill>
              </a:rPr>
              <a:t>обучения </a:t>
            </a:r>
            <a:r>
              <a:rPr lang="ru-RU" sz="2400" b="1" i="1" dirty="0" smtClean="0">
                <a:solidFill>
                  <a:srgbClr val="9933FF"/>
                </a:solidFill>
              </a:rPr>
              <a:t>на </a:t>
            </a:r>
            <a:r>
              <a:rPr lang="ru-RU" sz="2400" b="1" i="1" dirty="0">
                <a:solidFill>
                  <a:srgbClr val="9933FF"/>
                </a:solidFill>
              </a:rPr>
              <a:t>занятиях искусством по формированию эмоционального </a:t>
            </a:r>
            <a:r>
              <a:rPr lang="ru-RU" sz="2400" b="1" i="1" dirty="0" smtClean="0">
                <a:solidFill>
                  <a:srgbClr val="9933FF"/>
                </a:solidFill>
              </a:rPr>
              <a:t>отклика»</a:t>
            </a:r>
            <a:endParaRPr lang="ru-RU" sz="2400" b="1" i="1" dirty="0">
              <a:solidFill>
                <a:srgbClr val="9933FF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5746" y="251152"/>
            <a:ext cx="1787508" cy="273441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392" y="3380845"/>
            <a:ext cx="2876550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416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78934" y="778932"/>
            <a:ext cx="10634132" cy="2506134"/>
          </a:xfrm>
          <a:prstGeom prst="rect">
            <a:avLst/>
          </a:prstGeom>
          <a:solidFill>
            <a:srgbClr val="CC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rgbClr val="CC00FF"/>
                </a:solidFill>
              </a:rPr>
              <a:t>М</a:t>
            </a:r>
            <a:r>
              <a:rPr lang="ru-RU" sz="2400" b="1" i="1" dirty="0" smtClean="0">
                <a:solidFill>
                  <a:srgbClr val="CC00FF"/>
                </a:solidFill>
              </a:rPr>
              <a:t>ЕТОД </a:t>
            </a:r>
            <a:r>
              <a:rPr lang="ru-RU" sz="2400" b="1" i="1" dirty="0">
                <a:solidFill>
                  <a:srgbClr val="CC00FF"/>
                </a:solidFill>
              </a:rPr>
              <a:t>КАК СПОСОБ ПОЗНАНИЯ И КАТЕГОРИЯ ДИДАКТИКИ. </a:t>
            </a:r>
            <a:endParaRPr lang="ru-RU" sz="2400" i="1" dirty="0">
              <a:solidFill>
                <a:srgbClr val="CC00FF"/>
              </a:solidFill>
            </a:endParaRPr>
          </a:p>
          <a:p>
            <a:pPr algn="ctr"/>
            <a:r>
              <a:rPr lang="ru-RU" sz="2800" b="1" i="1" dirty="0">
                <a:solidFill>
                  <a:srgbClr val="CC00FF"/>
                </a:solidFill>
              </a:rPr>
              <a:t>П</a:t>
            </a:r>
            <a:r>
              <a:rPr lang="ru-RU" sz="2400" b="1" i="1" dirty="0">
                <a:solidFill>
                  <a:srgbClr val="CC00FF"/>
                </a:solidFill>
              </a:rPr>
              <a:t>АНОРАМА МЕТОДОВ </a:t>
            </a:r>
            <a:r>
              <a:rPr lang="ru-RU" sz="2800" b="1" i="1" u="sng" dirty="0" smtClean="0">
                <a:solidFill>
                  <a:srgbClr val="CC00FF"/>
                </a:solidFill>
              </a:rPr>
              <a:t>Педагогики искусства </a:t>
            </a:r>
          </a:p>
          <a:p>
            <a:pPr algn="ctr"/>
            <a:r>
              <a:rPr lang="ru-RU" sz="2400" b="1" i="1" dirty="0" smtClean="0">
                <a:solidFill>
                  <a:srgbClr val="CC00FF"/>
                </a:solidFill>
              </a:rPr>
              <a:t>В </a:t>
            </a:r>
            <a:r>
              <a:rPr lang="ru-RU" sz="2400" b="1" i="1" dirty="0">
                <a:solidFill>
                  <a:srgbClr val="CC00FF"/>
                </a:solidFill>
              </a:rPr>
              <a:t>ОБРАЗОВАТЕЛЬНОЙ ПРАКТИКЕ </a:t>
            </a:r>
            <a:endParaRPr lang="ru-RU" sz="2400" i="1" dirty="0">
              <a:solidFill>
                <a:srgbClr val="CC00FF"/>
              </a:solidFill>
            </a:endParaRPr>
          </a:p>
          <a:p>
            <a:pPr algn="ctr"/>
            <a:r>
              <a:rPr lang="ru-RU" sz="2400" b="1" i="1" dirty="0">
                <a:solidFill>
                  <a:srgbClr val="CC00FF"/>
                </a:solidFill>
              </a:rPr>
              <a:t>УЧИТЕЛЯ ИСКУССТВА</a:t>
            </a:r>
            <a:endParaRPr lang="ru-RU" sz="2400" i="1" dirty="0">
              <a:solidFill>
                <a:srgbClr val="CC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2974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14401" y="1015999"/>
            <a:ext cx="10610849" cy="3488268"/>
          </a:xfrm>
          <a:prstGeom prst="rect">
            <a:avLst/>
          </a:prstGeom>
          <a:solidFill>
            <a:srgbClr val="CC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 smtClean="0">
                <a:solidFill>
                  <a:srgbClr val="CC00FF"/>
                </a:solidFill>
              </a:rPr>
              <a:t>    Основа</a:t>
            </a:r>
            <a:r>
              <a:rPr lang="ru-RU" sz="2400" b="1" dirty="0" smtClean="0">
                <a:solidFill>
                  <a:srgbClr val="CC00FF"/>
                </a:solidFill>
              </a:rPr>
              <a:t> </a:t>
            </a:r>
            <a:r>
              <a:rPr lang="ru-RU" sz="2400" b="1" i="1" dirty="0">
                <a:solidFill>
                  <a:srgbClr val="CC00FF"/>
                </a:solidFill>
              </a:rPr>
              <a:t>эмпирических методов</a:t>
            </a:r>
            <a:r>
              <a:rPr lang="ru-RU" sz="2400" b="1" dirty="0">
                <a:solidFill>
                  <a:srgbClr val="CC00FF"/>
                </a:solidFill>
              </a:rPr>
              <a:t> -</a:t>
            </a:r>
            <a:r>
              <a:rPr lang="ru-RU" sz="2400" dirty="0">
                <a:solidFill>
                  <a:srgbClr val="CC00FF"/>
                </a:solidFill>
              </a:rPr>
              <a:t> чувственное познание (ощущение, восприятие, представление) и данные приборов. К числу этих методов относятся:</a:t>
            </a:r>
          </a:p>
          <a:p>
            <a:pPr lvl="0" algn="just"/>
            <a:r>
              <a:rPr lang="ru-RU" sz="2400" b="1" i="1" dirty="0">
                <a:solidFill>
                  <a:srgbClr val="CC00FF"/>
                </a:solidFill>
              </a:rPr>
              <a:t>наблюдение</a:t>
            </a:r>
            <a:r>
              <a:rPr lang="ru-RU" sz="2400" b="1" dirty="0">
                <a:solidFill>
                  <a:srgbClr val="CC00FF"/>
                </a:solidFill>
              </a:rPr>
              <a:t> </a:t>
            </a:r>
            <a:r>
              <a:rPr lang="ru-RU" sz="2400" dirty="0">
                <a:solidFill>
                  <a:srgbClr val="CC00FF"/>
                </a:solidFill>
              </a:rPr>
              <a:t>— </a:t>
            </a:r>
            <a:r>
              <a:rPr lang="ru-RU" sz="2000" dirty="0">
                <a:solidFill>
                  <a:srgbClr val="CC00FF"/>
                </a:solidFill>
              </a:rPr>
              <a:t>целенаправленное восприятие явлений без вмешательства в них;</a:t>
            </a:r>
          </a:p>
          <a:p>
            <a:pPr lvl="0" algn="just"/>
            <a:r>
              <a:rPr lang="ru-RU" sz="2400" b="1" i="1" dirty="0">
                <a:solidFill>
                  <a:srgbClr val="CC00FF"/>
                </a:solidFill>
              </a:rPr>
              <a:t>эксперимент</a:t>
            </a:r>
            <a:r>
              <a:rPr lang="ru-RU" sz="2400" b="1" dirty="0">
                <a:solidFill>
                  <a:srgbClr val="CC00FF"/>
                </a:solidFill>
              </a:rPr>
              <a:t> </a:t>
            </a:r>
            <a:r>
              <a:rPr lang="ru-RU" sz="2400" dirty="0">
                <a:solidFill>
                  <a:srgbClr val="CC00FF"/>
                </a:solidFill>
              </a:rPr>
              <a:t>— </a:t>
            </a:r>
            <a:r>
              <a:rPr lang="ru-RU" sz="2000" dirty="0">
                <a:solidFill>
                  <a:srgbClr val="CC00FF"/>
                </a:solidFill>
              </a:rPr>
              <a:t>изучение явлений в контролируемых и управляемых условиях;</a:t>
            </a:r>
          </a:p>
          <a:p>
            <a:pPr lvl="0" algn="just"/>
            <a:r>
              <a:rPr lang="ru-RU" sz="2400" b="1" i="1" dirty="0">
                <a:solidFill>
                  <a:srgbClr val="CC00FF"/>
                </a:solidFill>
              </a:rPr>
              <a:t>измерение</a:t>
            </a:r>
            <a:r>
              <a:rPr lang="ru-RU" sz="2400" b="1" dirty="0">
                <a:solidFill>
                  <a:srgbClr val="CC00FF"/>
                </a:solidFill>
              </a:rPr>
              <a:t> - </a:t>
            </a:r>
            <a:r>
              <a:rPr lang="ru-RU" sz="2000" dirty="0">
                <a:solidFill>
                  <a:srgbClr val="CC00FF"/>
                </a:solidFill>
              </a:rPr>
              <a:t>определение отношения измеряемой величины к эталону (например, метру);</a:t>
            </a:r>
          </a:p>
          <a:p>
            <a:pPr algn="just"/>
            <a:r>
              <a:rPr lang="ru-RU" sz="2400" b="1" i="1" dirty="0">
                <a:solidFill>
                  <a:srgbClr val="CC00FF"/>
                </a:solidFill>
              </a:rPr>
              <a:t>сравнение</a:t>
            </a:r>
            <a:r>
              <a:rPr lang="ru-RU" sz="2400" b="1" dirty="0">
                <a:solidFill>
                  <a:srgbClr val="CC00FF"/>
                </a:solidFill>
              </a:rPr>
              <a:t> </a:t>
            </a:r>
            <a:r>
              <a:rPr lang="ru-RU" sz="2400" dirty="0">
                <a:solidFill>
                  <a:srgbClr val="CC00FF"/>
                </a:solidFill>
              </a:rPr>
              <a:t>— </a:t>
            </a:r>
            <a:r>
              <a:rPr lang="ru-RU" sz="2000" dirty="0">
                <a:solidFill>
                  <a:srgbClr val="CC00FF"/>
                </a:solidFill>
              </a:rPr>
              <a:t>выявление сходства или различия объектов, или их признаков</a:t>
            </a:r>
            <a:r>
              <a:rPr lang="ru-RU" sz="2400" dirty="0">
                <a:solidFill>
                  <a:srgbClr val="CC00FF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70102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14401" y="1015999"/>
            <a:ext cx="10634132" cy="1557867"/>
          </a:xfrm>
          <a:prstGeom prst="rect">
            <a:avLst/>
          </a:prstGeom>
          <a:solidFill>
            <a:srgbClr val="CC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C00FF"/>
                </a:solidFill>
              </a:rPr>
              <a:t>Панорама методов </a:t>
            </a:r>
          </a:p>
          <a:p>
            <a:pPr algn="ctr"/>
            <a:r>
              <a:rPr lang="ru-RU" sz="4000" b="1" i="1" dirty="0" smtClean="0">
                <a:solidFill>
                  <a:srgbClr val="CC00FF"/>
                </a:solidFill>
              </a:rPr>
              <a:t>Педагогики искусства</a:t>
            </a:r>
            <a:endParaRPr lang="ru-RU" sz="4000" b="1" i="1" dirty="0">
              <a:solidFill>
                <a:srgbClr val="CC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0376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80151" cy="696383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38200" y="133350"/>
            <a:ext cx="10744201" cy="3333750"/>
          </a:xfrm>
          <a:prstGeom prst="rect">
            <a:avLst/>
          </a:prstGeom>
          <a:solidFill>
            <a:srgbClr val="CC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0215" algn="just">
              <a:spcAft>
                <a:spcPts val="0"/>
              </a:spcAft>
            </a:pPr>
            <a:r>
              <a:rPr lang="ru-RU" sz="2400" i="1" dirty="0">
                <a:solidFill>
                  <a:srgbClr val="CC00FF"/>
                </a:solidFill>
                <a:ea typeface="Times New Roman" panose="02020603050405020304" pitchFamily="18" charset="0"/>
              </a:rPr>
              <a:t>В </a:t>
            </a:r>
            <a:r>
              <a:rPr lang="ru-RU" sz="2400" dirty="0">
                <a:solidFill>
                  <a:srgbClr val="CC00FF"/>
                </a:solidFill>
                <a:ea typeface="Times New Roman" panose="02020603050405020304" pitchFamily="18" charset="0"/>
              </a:rPr>
              <a:t>числе частнонаучных методов познания в </a:t>
            </a:r>
            <a:r>
              <a:rPr lang="ru-RU" sz="2400" b="1" i="1" u="sng" dirty="0">
                <a:solidFill>
                  <a:srgbClr val="CC00FF"/>
                </a:solidFill>
                <a:ea typeface="Times New Roman" panose="02020603050405020304" pitchFamily="18" charset="0"/>
              </a:rPr>
              <a:t>области художественного образования</a:t>
            </a:r>
            <a:r>
              <a:rPr lang="ru-RU" sz="2400" b="1" u="sng" dirty="0">
                <a:solidFill>
                  <a:srgbClr val="CC00FF"/>
                </a:solidFill>
                <a:ea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CC00FF"/>
                </a:solidFill>
                <a:ea typeface="Times New Roman" panose="02020603050405020304" pitchFamily="18" charset="0"/>
              </a:rPr>
              <a:t>выделяют </a:t>
            </a:r>
            <a:r>
              <a:rPr lang="ru-RU" sz="2400" b="1" i="1" u="sng" dirty="0" smtClean="0">
                <a:solidFill>
                  <a:srgbClr val="CC00FF"/>
                </a:solidFill>
                <a:ea typeface="Times New Roman" panose="02020603050405020304" pitchFamily="18" charset="0"/>
              </a:rPr>
              <a:t>специфические методы эстетического познания</a:t>
            </a:r>
            <a:r>
              <a:rPr lang="ru-RU" sz="2400" b="1" dirty="0" smtClean="0">
                <a:solidFill>
                  <a:srgbClr val="CC00FF"/>
                </a:solidFill>
                <a:ea typeface="Times New Roman" panose="02020603050405020304" pitchFamily="18" charset="0"/>
              </a:rPr>
              <a:t>, </a:t>
            </a:r>
            <a:r>
              <a:rPr lang="ru-RU" sz="2400" b="1" dirty="0">
                <a:solidFill>
                  <a:srgbClr val="CC00FF"/>
                </a:solidFill>
                <a:ea typeface="Times New Roman" panose="02020603050405020304" pitchFamily="18" charset="0"/>
              </a:rPr>
              <a:t>на </a:t>
            </a:r>
            <a:r>
              <a:rPr lang="ru-RU" sz="2400" dirty="0">
                <a:solidFill>
                  <a:srgbClr val="CC00FF"/>
                </a:solidFill>
                <a:ea typeface="Times New Roman" panose="02020603050405020304" pitchFamily="18" charset="0"/>
              </a:rPr>
              <a:t>основе которых выстраивается </a:t>
            </a:r>
            <a:r>
              <a:rPr lang="ru-RU" sz="2400" b="1" i="1" dirty="0" smtClean="0">
                <a:solidFill>
                  <a:srgbClr val="CC00FF"/>
                </a:solidFill>
                <a:ea typeface="Times New Roman" panose="02020603050405020304" pitchFamily="18" charset="0"/>
              </a:rPr>
              <a:t>«</a:t>
            </a:r>
            <a:r>
              <a:rPr lang="ru-RU" sz="2800" b="1" i="1" u="sng" dirty="0" smtClean="0">
                <a:solidFill>
                  <a:srgbClr val="CC00FF"/>
                </a:solidFill>
                <a:ea typeface="Times New Roman" panose="02020603050405020304" pitchFamily="18" charset="0"/>
              </a:rPr>
              <a:t>процесс </a:t>
            </a:r>
            <a:r>
              <a:rPr lang="ru-RU" sz="2800" b="1" i="1" u="sng" dirty="0">
                <a:solidFill>
                  <a:srgbClr val="CC00FF"/>
                </a:solidFill>
                <a:ea typeface="Times New Roman" panose="02020603050405020304" pitchFamily="18" charset="0"/>
              </a:rPr>
              <a:t>обучения искусству в школе</a:t>
            </a:r>
            <a:r>
              <a:rPr lang="ru-RU" sz="2800" b="1" i="1" dirty="0">
                <a:solidFill>
                  <a:srgbClr val="CC00FF"/>
                </a:solidFill>
                <a:ea typeface="Times New Roman" panose="02020603050405020304" pitchFamily="18" charset="0"/>
              </a:rPr>
              <a:t>:</a:t>
            </a:r>
            <a:endParaRPr lang="ru-RU" sz="2800" i="1" dirty="0">
              <a:solidFill>
                <a:srgbClr val="CC00FF"/>
              </a:solidFill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sz="2400" i="1" dirty="0">
                <a:solidFill>
                  <a:srgbClr val="CC00FF"/>
                </a:solidFill>
                <a:ea typeface="Times New Roman" panose="02020603050405020304" pitchFamily="18" charset="0"/>
              </a:rPr>
              <a:t>наблюдение искусства;</a:t>
            </a: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sz="2400" i="1" dirty="0">
                <a:solidFill>
                  <a:srgbClr val="CC00FF"/>
                </a:solidFill>
                <a:ea typeface="Times New Roman" panose="02020603050405020304" pitchFamily="18" charset="0"/>
              </a:rPr>
              <a:t>постижение мира через переживание;</a:t>
            </a: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sz="2400" i="1" dirty="0">
                <a:solidFill>
                  <a:srgbClr val="CC00FF"/>
                </a:solidFill>
                <a:ea typeface="Times New Roman" panose="02020603050405020304" pitchFamily="18" charset="0"/>
              </a:rPr>
              <a:t>художественное обобщение;</a:t>
            </a: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sz="2400" i="1" dirty="0">
                <a:solidFill>
                  <a:srgbClr val="CC00FF"/>
                </a:solidFill>
                <a:ea typeface="Times New Roman" panose="02020603050405020304" pitchFamily="18" charset="0"/>
              </a:rPr>
              <a:t>содержательный анализ произведений; </a:t>
            </a: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sz="2400" i="1" dirty="0">
                <a:solidFill>
                  <a:srgbClr val="CC00FF"/>
                </a:solidFill>
                <a:ea typeface="Times New Roman" panose="02020603050405020304" pitchFamily="18" charset="0"/>
              </a:rPr>
              <a:t>моделирование художественно-творческого процесса</a:t>
            </a:r>
            <a:r>
              <a:rPr lang="ru-RU" sz="2400" dirty="0">
                <a:solidFill>
                  <a:srgbClr val="CC00FF"/>
                </a:solidFill>
                <a:ea typeface="Times New Roman" panose="02020603050405020304" pitchFamily="18" charset="0"/>
              </a:rPr>
              <a:t>» </a:t>
            </a:r>
          </a:p>
        </p:txBody>
      </p:sp>
    </p:spTree>
    <p:extLst>
      <p:ext uri="{BB962C8B-B14F-4D97-AF65-F5344CB8AC3E}">
        <p14:creationId xmlns:p14="http://schemas.microsoft.com/office/powerpoint/2010/main" val="2756653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8151" y="-342900"/>
            <a:ext cx="12380151" cy="696383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94266" y="0"/>
            <a:ext cx="10803467" cy="3108853"/>
          </a:xfrm>
          <a:prstGeom prst="rect">
            <a:avLst/>
          </a:prstGeom>
          <a:solidFill>
            <a:srgbClr val="CC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u="sng" dirty="0" smtClean="0">
                <a:solidFill>
                  <a:srgbClr val="CC00FF"/>
                </a:solidFill>
              </a:rPr>
              <a:t>Методы </a:t>
            </a:r>
            <a:r>
              <a:rPr lang="ru-RU" sz="3200" b="1" u="sng" dirty="0">
                <a:solidFill>
                  <a:srgbClr val="CC00FF"/>
                </a:solidFill>
              </a:rPr>
              <a:t>педагогики искусства</a:t>
            </a:r>
            <a:endParaRPr lang="ru-RU" sz="3200" b="1" u="sng" dirty="0" smtClean="0">
              <a:solidFill>
                <a:srgbClr val="CC00FF"/>
              </a:solidFill>
            </a:endParaRPr>
          </a:p>
          <a:p>
            <a:r>
              <a:rPr lang="ru-RU" sz="2800" b="1" dirty="0" smtClean="0">
                <a:solidFill>
                  <a:srgbClr val="CC00FF"/>
                </a:solidFill>
              </a:rPr>
              <a:t>Базовые </a:t>
            </a:r>
            <a:r>
              <a:rPr lang="ru-RU" sz="2800" b="1" dirty="0">
                <a:solidFill>
                  <a:srgbClr val="CC00FF"/>
                </a:solidFill>
              </a:rPr>
              <a:t>основополагающие методы арт-педагогики </a:t>
            </a:r>
            <a:r>
              <a:rPr lang="ru-RU" sz="2800" dirty="0">
                <a:solidFill>
                  <a:srgbClr val="7030A0"/>
                </a:solidFill>
              </a:rPr>
              <a:t>(</a:t>
            </a:r>
            <a:r>
              <a:rPr lang="ru-RU" sz="2800" u="sng" dirty="0">
                <a:hlinkClick r:id="rId3"/>
              </a:rPr>
              <a:t>https://poisk-ru.ru/s21164t10.html</a:t>
            </a:r>
            <a:r>
              <a:rPr lang="ru-RU" sz="2800" dirty="0"/>
              <a:t> </a:t>
            </a:r>
            <a:r>
              <a:rPr lang="ru-RU" sz="2800" dirty="0">
                <a:solidFill>
                  <a:srgbClr val="7030A0"/>
                </a:solidFill>
              </a:rPr>
              <a:t>):</a:t>
            </a:r>
          </a:p>
          <a:p>
            <a:pPr lvl="0" algn="just"/>
            <a:r>
              <a:rPr lang="ru-RU" sz="2800" dirty="0" smtClean="0">
                <a:solidFill>
                  <a:srgbClr val="7030A0"/>
                </a:solidFill>
              </a:rPr>
              <a:t>- </a:t>
            </a:r>
            <a:r>
              <a:rPr lang="ru-RU" sz="2800" i="1" dirty="0" smtClean="0">
                <a:solidFill>
                  <a:srgbClr val="CC00FF"/>
                </a:solidFill>
              </a:rPr>
              <a:t>импровизация</a:t>
            </a:r>
            <a:r>
              <a:rPr lang="ru-RU" sz="2800" i="1" dirty="0">
                <a:solidFill>
                  <a:srgbClr val="CC00FF"/>
                </a:solidFill>
              </a:rPr>
              <a:t>;</a:t>
            </a:r>
          </a:p>
          <a:p>
            <a:pPr lvl="0" algn="just"/>
            <a:r>
              <a:rPr lang="ru-RU" sz="2800" i="1" dirty="0" smtClean="0">
                <a:solidFill>
                  <a:srgbClr val="CC00FF"/>
                </a:solidFill>
              </a:rPr>
              <a:t>- проблемно-диалоговый </a:t>
            </a:r>
            <a:r>
              <a:rPr lang="ru-RU" sz="2800" i="1" dirty="0">
                <a:solidFill>
                  <a:srgbClr val="CC00FF"/>
                </a:solidFill>
              </a:rPr>
              <a:t>метод;</a:t>
            </a:r>
          </a:p>
          <a:p>
            <a:pPr lvl="0" algn="just"/>
            <a:r>
              <a:rPr lang="ru-RU" sz="2800" i="1" dirty="0" smtClean="0">
                <a:solidFill>
                  <a:srgbClr val="CC00FF"/>
                </a:solidFill>
              </a:rPr>
              <a:t>- метод </a:t>
            </a:r>
            <a:r>
              <a:rPr lang="ru-RU" sz="2800" i="1" dirty="0">
                <a:solidFill>
                  <a:srgbClr val="CC00FF"/>
                </a:solidFill>
              </a:rPr>
              <a:t>игры.</a:t>
            </a:r>
          </a:p>
        </p:txBody>
      </p:sp>
    </p:spTree>
    <p:extLst>
      <p:ext uri="{BB962C8B-B14F-4D97-AF65-F5344CB8AC3E}">
        <p14:creationId xmlns:p14="http://schemas.microsoft.com/office/powerpoint/2010/main" val="3273405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722</Words>
  <Application>Microsoft Office PowerPoint</Application>
  <PresentationFormat>Широкоэкранный</PresentationFormat>
  <Paragraphs>288</Paragraphs>
  <Slides>13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1" baseType="lpstr">
      <vt:lpstr>Arial</vt:lpstr>
      <vt:lpstr>Calibri</vt:lpstr>
      <vt:lpstr>Calibri Light</vt:lpstr>
      <vt:lpstr>Courier New</vt:lpstr>
      <vt:lpstr>Symbol</vt:lpstr>
      <vt:lpstr>Times New Roman</vt:lpstr>
      <vt:lpstr>Тема Office</vt:lpstr>
      <vt:lpstr>Слайд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Инна</dc:creator>
  <cp:lastModifiedBy>Инна</cp:lastModifiedBy>
  <cp:revision>19</cp:revision>
  <dcterms:created xsi:type="dcterms:W3CDTF">2024-03-14T16:14:19Z</dcterms:created>
  <dcterms:modified xsi:type="dcterms:W3CDTF">2024-03-27T04:33:11Z</dcterms:modified>
</cp:coreProperties>
</file>