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9" r:id="rId2"/>
    <p:sldId id="275" r:id="rId3"/>
    <p:sldId id="272" r:id="rId4"/>
    <p:sldId id="260" r:id="rId5"/>
    <p:sldId id="262" r:id="rId6"/>
    <p:sldId id="263" r:id="rId7"/>
    <p:sldId id="283" r:id="rId8"/>
    <p:sldId id="289" r:id="rId9"/>
    <p:sldId id="284" r:id="rId10"/>
    <p:sldId id="285" r:id="rId11"/>
    <p:sldId id="286" r:id="rId12"/>
    <p:sldId id="290" r:id="rId13"/>
    <p:sldId id="287" r:id="rId14"/>
    <p:sldId id="288" r:id="rId15"/>
    <p:sldId id="264" r:id="rId16"/>
    <p:sldId id="282" r:id="rId17"/>
    <p:sldId id="267" r:id="rId18"/>
    <p:sldId id="276" r:id="rId19"/>
    <p:sldId id="277" r:id="rId20"/>
    <p:sldId id="278" r:id="rId21"/>
    <p:sldId id="279" r:id="rId22"/>
    <p:sldId id="281" r:id="rId23"/>
    <p:sldId id="280" r:id="rId24"/>
    <p:sldId id="273" r:id="rId25"/>
    <p:sldId id="265" r:id="rId26"/>
    <p:sldId id="291" r:id="rId27"/>
    <p:sldId id="266" r:id="rId28"/>
    <p:sldId id="268" r:id="rId29"/>
    <p:sldId id="274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CCFF"/>
    <a:srgbClr val="9933FF"/>
    <a:srgbClr val="FFCCFF"/>
    <a:srgbClr val="CCECFF"/>
    <a:srgbClr val="CCFFFF"/>
    <a:srgbClr val="CC00FF"/>
    <a:srgbClr val="CC66FF"/>
    <a:srgbClr val="66CCFF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20935-6185-4935-A4C4-9CD463703126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2A964-7E51-4562-A08B-009829359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45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2A964-7E51-4562-A08B-00982935971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58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60990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50104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56206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2A964-7E51-4562-A08B-00982935971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942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7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49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184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1722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1722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1722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1845EA2E-97F1-4BD5-B148-68A6F05BBB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541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27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9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44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4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526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01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10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34015-4233-4F09-BE49-D7E0043932C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74F27-DD2B-4409-A049-5F574AF65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0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ipkipro.ru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arant.ru/products/ipo/prime/doc/401333920/" TargetMode="External"/><Relationship Id="rId3" Type="http://schemas.openxmlformats.org/officeDocument/2006/relationships/image" Target="../media/image1.jpg"/><Relationship Id="rId7" Type="http://schemas.openxmlformats.org/officeDocument/2006/relationships/hyperlink" Target="https://www.garant.ru/products/ipo/prime/doc/405579061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hyperlink" Target="http://publication.pravo.gov.ru/Document/View/0001202212220024?index=1&amp;rangeSize=1" TargetMode="External"/><Relationship Id="rId4" Type="http://schemas.openxmlformats.org/officeDocument/2006/relationships/hyperlink" Target="http://nipkipro.ru/" TargetMode="External"/><Relationship Id="rId9" Type="http://schemas.openxmlformats.org/officeDocument/2006/relationships/hyperlink" Target="http://publication.pravo.gov.ru/Document/View/000120221222005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g.resh.edu.ru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nipkipro.ru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nipkipro.ru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ogin.consultant.ru/link/?req=doc&amp;demo=2&amp;base=LAW&amp;n=424647&amp;date=13.01.2023&amp;dst=100016&amp;field=13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sbor.ru/sites/default/files/FZ273_23.pdf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5400000">
            <a:off x="-2633135" y="2599263"/>
            <a:ext cx="6891870" cy="162560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25601" y="574965"/>
            <a:ext cx="10566399" cy="2633999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i="1" dirty="0" smtClean="0">
                <a:solidFill>
                  <a:schemeClr val="tx1"/>
                </a:solidFill>
              </a:rPr>
              <a:t>Кафедра социально-гуманитарных дисциплин, ПО «Искусство»</a:t>
            </a:r>
          </a:p>
          <a:p>
            <a:pPr algn="ctr"/>
            <a:endParaRPr lang="ru-RU" sz="36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dirty="0" smtClean="0">
                <a:solidFill>
                  <a:srgbClr val="9933FF"/>
                </a:solidFill>
              </a:rPr>
              <a:t>Стратегическая </a:t>
            </a:r>
            <a:r>
              <a:rPr lang="ru-RU" sz="3600" dirty="0">
                <a:solidFill>
                  <a:srgbClr val="9933FF"/>
                </a:solidFill>
              </a:rPr>
              <a:t>сессия</a:t>
            </a:r>
          </a:p>
          <a:p>
            <a:pPr algn="ctr"/>
            <a:endParaRPr lang="ru-RU" sz="2400" dirty="0" smtClean="0">
              <a:solidFill>
                <a:srgbClr val="9933FF"/>
              </a:solidFill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26.04.2024</a:t>
            </a:r>
            <a:endParaRPr lang="ru-RU" sz="2400" dirty="0">
              <a:solidFill>
                <a:schemeClr val="tx1"/>
              </a:solidFill>
            </a:endParaRPr>
          </a:p>
          <a:p>
            <a:pPr algn="ctr"/>
            <a:endParaRPr lang="ru-RU" sz="2400" dirty="0">
              <a:solidFill>
                <a:srgbClr val="9933FF"/>
              </a:solidFill>
            </a:endParaRPr>
          </a:p>
        </p:txBody>
      </p:sp>
      <p:pic>
        <p:nvPicPr>
          <p:cNvPr id="3" name="Picture 7" descr="http://www.edu54.ru/community/images/img0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876" y="50279"/>
            <a:ext cx="3121819" cy="2143649"/>
          </a:xfrm>
          <a:prstGeom prst="rect">
            <a:avLst/>
          </a:prstGeom>
          <a:noFill/>
        </p:spPr>
      </p:pic>
      <p:pic>
        <p:nvPicPr>
          <p:cNvPr id="7" name="image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4020681"/>
            <a:ext cx="1789111" cy="217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51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44819" y="1228156"/>
            <a:ext cx="10254758" cy="1449628"/>
          </a:xfrm>
          <a:prstGeom prst="rect">
            <a:avLst/>
          </a:prstGeom>
          <a:solidFill>
            <a:srgbClr val="CCCCFF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Качество образования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интегральная </a:t>
            </a:r>
            <a:r>
              <a:rPr lang="ru-RU" dirty="0">
                <a:latin typeface="Arial" pitchFamily="34" charset="0"/>
                <a:cs typeface="Arial" pitchFamily="34" charset="0"/>
              </a:rPr>
              <a:t>характеристика образовательного процесса и его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результатов</a:t>
            </a:r>
          </a:p>
          <a:p>
            <a:pPr>
              <a:lnSpc>
                <a:spcPct val="90000"/>
              </a:lnSpc>
            </a:pP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выражает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меру их соответствия распространенным в обществе представлениям о том, каким должен быть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образовательный процесс </a:t>
            </a:r>
            <a:r>
              <a:rPr lang="ru-RU" dirty="0">
                <a:latin typeface="Arial" pitchFamily="34" charset="0"/>
                <a:cs typeface="Arial" pitchFamily="34" charset="0"/>
              </a:rPr>
              <a:t>и каким целям он должен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служить</a:t>
            </a:r>
          </a:p>
          <a:p>
            <a:pPr lvl="7">
              <a:lnSpc>
                <a:spcPct val="90000"/>
              </a:lnSpc>
            </a:pPr>
            <a:endParaRPr lang="ru-RU" sz="400" i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  <a:p>
            <a:pPr lvl="7">
              <a:lnSpc>
                <a:spcPct val="90000"/>
              </a:lnSpc>
            </a:pPr>
            <a:r>
              <a:rPr lang="ru-RU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зависит от качества:</a:t>
            </a:r>
            <a:endParaRPr lang="ru-RU" b="1" i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3644" y="212943"/>
            <a:ext cx="10133556" cy="646331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ФООП: </a:t>
            </a:r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стратегические ориентиры</a:t>
            </a:r>
            <a:r>
              <a:rPr lang="ru-RU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деятельности предметных ММО</a:t>
            </a:r>
            <a:endParaRPr lang="ru-RU" dirty="0">
              <a:solidFill>
                <a:srgbClr val="9933FF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908097" y="890531"/>
            <a:ext cx="39456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8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Понятие качества образования</a:t>
            </a:r>
            <a:endParaRPr lang="ru-RU" b="1" spc="-80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28593" y="3018773"/>
            <a:ext cx="2192054" cy="91440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педагогического состава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306838" y="3045913"/>
            <a:ext cx="2517732" cy="91440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инфраструктур, внутренней 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и внешней среды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083485" y="3060527"/>
            <a:ext cx="2467628" cy="91440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образовательных программ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26477" y="3062613"/>
            <a:ext cx="2430049" cy="91440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обучающихся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866378" y="2580362"/>
            <a:ext cx="9870510" cy="125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Штриховая стрелка вправо 19"/>
          <p:cNvSpPr/>
          <p:nvPr/>
        </p:nvSpPr>
        <p:spPr>
          <a:xfrm rot="5400000">
            <a:off x="2534706" y="2534710"/>
            <a:ext cx="413356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5099411" y="2542016"/>
            <a:ext cx="448846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5400000">
            <a:off x="7789375" y="2536798"/>
            <a:ext cx="434232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10385394" y="2537840"/>
            <a:ext cx="407095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16066" y="4273463"/>
            <a:ext cx="2156565" cy="1062624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проф.стандарта «Педагог»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083485" y="4275551"/>
            <a:ext cx="2505205" cy="1048010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структуре ФООП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26477" y="4277638"/>
            <a:ext cx="2430049" cy="1058450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результатам освоения ФООП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319364" y="4304778"/>
            <a:ext cx="2542784" cy="1068888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условиям реализации ФООП</a:t>
            </a:r>
          </a:p>
        </p:txBody>
      </p:sp>
      <p:sp>
        <p:nvSpPr>
          <p:cNvPr id="28" name="Штриховая стрелка вправо 27"/>
          <p:cNvSpPr/>
          <p:nvPr/>
        </p:nvSpPr>
        <p:spPr>
          <a:xfrm rot="5400000">
            <a:off x="2455372" y="3833242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5400000">
            <a:off x="5075401" y="3860383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5400000">
            <a:off x="7745533" y="3849943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5400000">
            <a:off x="10315456" y="3877083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730678" y="5693080"/>
            <a:ext cx="10206625" cy="91440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единые: образовательное пространство</a:t>
            </a:r>
          </a:p>
          <a:p>
            <a:pPr algn="ctr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подходы к формированию содержания образования </a:t>
            </a:r>
          </a:p>
          <a:p>
            <a:pPr algn="r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система мониторинга</a:t>
            </a:r>
          </a:p>
        </p:txBody>
      </p:sp>
      <p:sp>
        <p:nvSpPr>
          <p:cNvPr id="33" name="Штриховая стрелка вправо 32"/>
          <p:cNvSpPr/>
          <p:nvPr/>
        </p:nvSpPr>
        <p:spPr>
          <a:xfrm rot="16200000">
            <a:off x="2432408" y="5213193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Штриховая стрелка вправо 33"/>
          <p:cNvSpPr/>
          <p:nvPr/>
        </p:nvSpPr>
        <p:spPr>
          <a:xfrm rot="16200000">
            <a:off x="5039910" y="5227806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триховая стрелка вправо 34"/>
          <p:cNvSpPr/>
          <p:nvPr/>
        </p:nvSpPr>
        <p:spPr>
          <a:xfrm rot="16200000">
            <a:off x="7735095" y="5242421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Штриховая стрелка вправо 35"/>
          <p:cNvSpPr/>
          <p:nvPr/>
        </p:nvSpPr>
        <p:spPr>
          <a:xfrm rot="16200000">
            <a:off x="10367647" y="5269561"/>
            <a:ext cx="47599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8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4334" y="153247"/>
            <a:ext cx="10133556" cy="646331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</a:t>
            </a:r>
            <a:endParaRPr lang="ru-RU" dirty="0">
              <a:solidFill>
                <a:srgbClr val="9933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28593" y="2780778"/>
            <a:ext cx="2317314" cy="102713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профессиональная компетентность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06630" y="2807918"/>
            <a:ext cx="2743200" cy="102504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средства обучения </a:t>
            </a:r>
          </a:p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УМС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33797" y="2810006"/>
            <a:ext cx="2242159" cy="1022958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реализация ФРП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26270" y="2824618"/>
            <a:ext cx="2430049" cy="99582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образовательные достижения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828799" y="2630466"/>
            <a:ext cx="9870510" cy="125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511901" y="908860"/>
            <a:ext cx="2156565" cy="962416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проф.стандарта «Педагог»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56263" y="935912"/>
            <a:ext cx="2505205" cy="947802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структуре ФООП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53974" y="994770"/>
            <a:ext cx="2430049" cy="958241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результатам освоения ФООП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042703" y="1008345"/>
            <a:ext cx="2542784" cy="968680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ОО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условиям реализации ФООП</a:t>
            </a:r>
          </a:p>
        </p:txBody>
      </p:sp>
      <p:sp>
        <p:nvSpPr>
          <p:cNvPr id="28" name="Штриховая стрелка вправо 27"/>
          <p:cNvSpPr/>
          <p:nvPr/>
        </p:nvSpPr>
        <p:spPr>
          <a:xfrm rot="5400000">
            <a:off x="2556631" y="3606732"/>
            <a:ext cx="398736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5400000">
            <a:off x="5146388" y="3601512"/>
            <a:ext cx="384123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5400000">
            <a:off x="7579569" y="3602556"/>
            <a:ext cx="43214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5400000">
            <a:off x="10388529" y="3678755"/>
            <a:ext cx="405001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743204" y="6062598"/>
            <a:ext cx="10206625" cy="626302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стратегические ориентиры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деятельности ММО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 «Искусство»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Я - учитель                                                                         Я - руководитель ММО </a:t>
            </a:r>
            <a:endParaRPr lang="ru-RU" sz="19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5086887" y="1890662"/>
            <a:ext cx="373684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5400000">
            <a:off x="7801904" y="1897970"/>
            <a:ext cx="359068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10548234" y="1873962"/>
            <a:ext cx="356988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123950" y="2041737"/>
            <a:ext cx="10700620" cy="646331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Показатели достижения качества </a:t>
            </a:r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реализации ПО «Искусство» </a:t>
            </a:r>
            <a:endParaRPr lang="ru-RU" b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716067" y="4135675"/>
            <a:ext cx="7340251" cy="423799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готовность к художественной деятельности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697276" y="4709786"/>
            <a:ext cx="7359042" cy="4258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специфика содержания / анализ образовательных практик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724417" y="5313123"/>
            <a:ext cx="7356954" cy="425885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spc="-3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профессиональные – учитель / образовательные - ученик 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248383" y="4162816"/>
            <a:ext cx="2743200" cy="1549052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Олимпиады, конкурсы, фестивали</a:t>
            </a:r>
            <a:endParaRPr lang="ru-RU" sz="1600" b="1" spc="-2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Штриховая стрелка вправо 32"/>
          <p:cNvSpPr/>
          <p:nvPr/>
        </p:nvSpPr>
        <p:spPr>
          <a:xfrm rot="16200000">
            <a:off x="1989826" y="5643252"/>
            <a:ext cx="40918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Штриховая стрелка вправо 35"/>
          <p:cNvSpPr/>
          <p:nvPr/>
        </p:nvSpPr>
        <p:spPr>
          <a:xfrm rot="16200000">
            <a:off x="11306061" y="5596278"/>
            <a:ext cx="453018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-17634" y="5248405"/>
            <a:ext cx="1545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spc="-30" dirty="0" smtClean="0">
                <a:solidFill>
                  <a:srgbClr val="79ADDD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ru-RU" b="1" spc="-30" dirty="0" smtClean="0">
                <a:solidFill>
                  <a:srgbClr val="FFF6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дефициты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175364" y="5699342"/>
            <a:ext cx="1753644" cy="1252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125646" y="2041812"/>
            <a:ext cx="10700620" cy="646331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Показатели достижения качества </a:t>
            </a:r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реализации ПО «Искусство» </a:t>
            </a:r>
            <a:endParaRPr lang="ru-RU" b="1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Штриховая стрелка вправо 46"/>
          <p:cNvSpPr/>
          <p:nvPr/>
        </p:nvSpPr>
        <p:spPr>
          <a:xfrm rot="5400000">
            <a:off x="10502808" y="1925099"/>
            <a:ext cx="45303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Штриховая стрелка вправо 36"/>
          <p:cNvSpPr/>
          <p:nvPr/>
        </p:nvSpPr>
        <p:spPr>
          <a:xfrm rot="5400000">
            <a:off x="5046943" y="1838052"/>
            <a:ext cx="517742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Штриховая стрелка вправо 43"/>
          <p:cNvSpPr/>
          <p:nvPr/>
        </p:nvSpPr>
        <p:spPr>
          <a:xfrm rot="5400000">
            <a:off x="7746186" y="1931367"/>
            <a:ext cx="517742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триховая стрелка вправо 34"/>
          <p:cNvSpPr/>
          <p:nvPr/>
        </p:nvSpPr>
        <p:spPr>
          <a:xfrm rot="5400000">
            <a:off x="2540973" y="1889619"/>
            <a:ext cx="37577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8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1222" y="150312"/>
            <a:ext cx="10133556" cy="323165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sz="1500" b="1" dirty="0" smtClean="0">
                <a:solidFill>
                  <a:srgbClr val="990033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</a:t>
            </a:r>
            <a:endParaRPr lang="ru-RU" sz="15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28" y="1079100"/>
            <a:ext cx="1090277" cy="1325776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1750967" y="6237962"/>
            <a:ext cx="3998480" cy="444326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учитель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54236" y="6237962"/>
            <a:ext cx="3932999" cy="425883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-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ММО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57819" y="5636712"/>
            <a:ext cx="10233764" cy="431800"/>
          </a:xfrm>
          <a:prstGeom prst="roundRect">
            <a:avLst/>
          </a:prstGeom>
          <a:solidFill>
            <a:srgbClr val="F2F7F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результатов деятельности, выявление и преодоление дефицитов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18151" y="530266"/>
            <a:ext cx="10233764" cy="434237"/>
          </a:xfrm>
          <a:prstGeom prst="roundRect">
            <a:avLst/>
          </a:prstGeom>
          <a:solidFill>
            <a:srgbClr val="FFCC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Показатели готовности к преобразовательной продуктивной деятельности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227518" y="1148219"/>
            <a:ext cx="4711871" cy="4002634"/>
          </a:xfrm>
          <a:prstGeom prst="rect">
            <a:avLst/>
          </a:prstGeom>
          <a:solidFill>
            <a:srgbClr val="F2F7FC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4625"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/>
            </a:pPr>
            <a:r>
              <a:rPr lang="ru-RU" sz="14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ученик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проблемное поле, выделяя подпроблемы, формулирует ведущую проблему</a:t>
            </a:r>
            <a:b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задачи, вытекающие из этой проблемы - проблематизация 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цель и планирует деятельность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проводит исследование - анализ, синтез, сравнение, обобщение, выдвижение гипотезы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отбирает нужную информацию, обрабатывает – систематизирует, структурирует и использует ее 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выбирает, осваивает и использует адекватные приемы и техники выполнения проекта / результат проектирования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проводит самоанализ успешности и результативности решения проблемы - рефлексия</a:t>
            </a:r>
          </a:p>
          <a:p>
            <a:pPr marL="174625" indent="-174625" algn="just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представляет ход и результаты своей деятельности - презентация</a:t>
            </a:r>
          </a:p>
          <a:p>
            <a:pPr marL="87313" lvl="0" indent="-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выстраивает индивидуальный образовательный маршрут</a:t>
            </a:r>
            <a:endParaRPr lang="ru-RU" sz="3200" i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768256" y="5206652"/>
            <a:ext cx="5308949" cy="338554"/>
          </a:xfrm>
          <a:prstGeom prst="rect">
            <a:avLst/>
          </a:prstGeom>
          <a:solidFill>
            <a:srgbClr val="FFCCFF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Профессиональные компетенции 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7240046" y="5210826"/>
            <a:ext cx="4709786" cy="323165"/>
          </a:xfrm>
          <a:prstGeom prst="rect">
            <a:avLst/>
          </a:prstGeom>
          <a:solidFill>
            <a:srgbClr val="FFCCFF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5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Компоненты функциональной грамотности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753644" y="1147639"/>
            <a:ext cx="5298509" cy="3970318"/>
          </a:xfrm>
          <a:prstGeom prst="rect">
            <a:avLst/>
          </a:prstGeom>
          <a:solidFill>
            <a:srgbClr val="F2F7FC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4625"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</a:t>
            </a:r>
          </a:p>
          <a:p>
            <a:pPr marL="174625" lvl="0" indent="-17462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проблему и предмет деятельности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цель деятельности, прогнозирует результат относительно цели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содержание и направления деятельности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планирует деятельность, определяя этапы и сроки работы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 и эффективно использует формы и методы реализации деятельности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 и эффективно использует формы и методы контроля и оценки результатов деятельности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представляет продукт деятельности (презентация)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анализирует и оценивает результаты деятельности относительно запланированных и реализованных (рефлексия)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формулирует выводы по результатам деятельности, составляет рекомендации по её совершенствованию, прогнозируя новый результат согласно рекомендациям </a:t>
            </a:r>
          </a:p>
          <a:p>
            <a:pPr marL="87313" lvl="0" indent="-873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выстраивает индивидуальный образовательный маршрут</a:t>
            </a:r>
            <a:endParaRPr lang="ru-RU" sz="3200" i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6613741" y="6275540"/>
            <a:ext cx="816975" cy="380652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16200000">
            <a:off x="1789409" y="5981456"/>
            <a:ext cx="40918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16200000">
            <a:off x="11561798" y="5958492"/>
            <a:ext cx="40918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 rot="5400000">
            <a:off x="1816548" y="735138"/>
            <a:ext cx="40918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триховая стрелка вправо 25"/>
          <p:cNvSpPr/>
          <p:nvPr/>
        </p:nvSpPr>
        <p:spPr>
          <a:xfrm rot="5400000">
            <a:off x="11513781" y="737225"/>
            <a:ext cx="409180" cy="529726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8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1222" y="150312"/>
            <a:ext cx="10133556" cy="323165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sz="1500" b="1" dirty="0" smtClean="0">
                <a:solidFill>
                  <a:srgbClr val="990033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</a:t>
            </a:r>
            <a:endParaRPr lang="ru-RU" sz="15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50967" y="6162806"/>
            <a:ext cx="3998480" cy="519482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учитель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54236" y="6150278"/>
            <a:ext cx="3932999" cy="513567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-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ММО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41117" y="5448822"/>
            <a:ext cx="10175309" cy="431800"/>
          </a:xfrm>
          <a:prstGeom prst="roundRect">
            <a:avLst/>
          </a:prstGeom>
          <a:solidFill>
            <a:srgbClr val="FFCC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профессиональных дефицитов, механизмов их преодоления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18151" y="530266"/>
            <a:ext cx="10233764" cy="434237"/>
          </a:xfrm>
          <a:prstGeom prst="roundRect">
            <a:avLst/>
          </a:prstGeom>
          <a:solidFill>
            <a:srgbClr val="FFCC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Показатели готовности </a:t>
            </a:r>
            <a:r>
              <a:rPr lang="ru-RU" sz="16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учителя</a:t>
            </a: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 преобразовательной продуктивной деятельности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8166970" y="1210851"/>
            <a:ext cx="3734840" cy="2329099"/>
          </a:xfrm>
          <a:prstGeom prst="rect">
            <a:avLst/>
          </a:prstGeom>
          <a:solidFill>
            <a:srgbClr val="F2F7FC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/>
            </a:pPr>
            <a:r>
              <a:rPr lang="ru-RU" sz="17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Профессиональные компетенции: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общекультурная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нормативно-правовая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психолого-педагогическая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предметно-методическая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информационно-коммуникативная</a:t>
            </a:r>
          </a:p>
          <a:p>
            <a:pPr marL="363538" indent="-188913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17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проективная </a:t>
            </a:r>
            <a:endParaRPr lang="ru-RU" sz="1700" dirty="0" smtClean="0">
              <a:solidFill>
                <a:srgbClr val="9900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047751" y="1134765"/>
            <a:ext cx="6783108" cy="3801041"/>
          </a:xfrm>
          <a:prstGeom prst="rect">
            <a:avLst/>
          </a:prstGeom>
          <a:solidFill>
            <a:srgbClr val="F2F7FC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4625" lvl="0" indent="-174625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проблему и предмет деятельности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цель деятельности, прогнозирует результат относительно цели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содержание и направления деятельности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планирует деятельность, определяя этапы работы, сроки выполнения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 и эффективно использует формы и методы реализации деятельности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 и эффективно использует формы и методы контроля и оценки результатов деятельности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представляет продукт деятельности (презентация)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анализирует и оценивает результаты деятельности относительно запланированных и реализованных (рефлексия)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74625" lvl="0" indent="-1746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5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формулирует выводы по результатам деятельности, составляет рекомендации по её совершенствованию, прогнозируя новый результат согласно рекомендациям </a:t>
            </a:r>
          </a:p>
          <a:p>
            <a:pPr marL="87313" lvl="0" indent="-873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Педагогический проект </a:t>
            </a:r>
            <a:endParaRPr lang="ru-RU" sz="1600" b="1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6464474" y="6147496"/>
            <a:ext cx="1041400" cy="558800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16200000">
            <a:off x="1801935" y="5856195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16200000">
            <a:off x="11549272" y="5845757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 rot="5400000">
            <a:off x="1816548" y="735138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триховая стрелка вправо 25"/>
          <p:cNvSpPr/>
          <p:nvPr/>
        </p:nvSpPr>
        <p:spPr>
          <a:xfrm rot="5400000">
            <a:off x="11513781" y="737225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8204548" y="3818352"/>
            <a:ext cx="3670126" cy="338554"/>
          </a:xfrm>
          <a:prstGeom prst="rect">
            <a:avLst/>
          </a:prstGeom>
          <a:solidFill>
            <a:srgbClr val="FFCCFF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Функции трудовой деятельности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8192022" y="4409162"/>
            <a:ext cx="3684740" cy="830997"/>
          </a:xfrm>
          <a:prstGeom prst="rect">
            <a:avLst/>
          </a:prstGeom>
          <a:solidFill>
            <a:srgbClr val="FFCCFF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Трудовые действия</a:t>
            </a:r>
          </a:p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Профессиональные знания</a:t>
            </a:r>
          </a:p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Профессиональные умения</a:t>
            </a:r>
          </a:p>
        </p:txBody>
      </p:sp>
      <p:sp>
        <p:nvSpPr>
          <p:cNvPr id="28" name="Штриховая стрелка вправо 27"/>
          <p:cNvSpPr/>
          <p:nvPr/>
        </p:nvSpPr>
        <p:spPr>
          <a:xfrm rot="5400000">
            <a:off x="11503344" y="3407355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6200000">
            <a:off x="11505431" y="4085849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>
            <a:off x="7772674" y="1843690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10800000">
            <a:off x="7712133" y="4025306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триховая стрелка вправо 31"/>
          <p:cNvSpPr/>
          <p:nvPr/>
        </p:nvSpPr>
        <p:spPr>
          <a:xfrm rot="16200000">
            <a:off x="1762270" y="5039915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28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1222" y="150312"/>
            <a:ext cx="10133556" cy="323165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sz="1500" b="1" dirty="0" smtClean="0">
                <a:solidFill>
                  <a:srgbClr val="990033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</a:t>
            </a:r>
            <a:endParaRPr lang="ru-RU" sz="15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50967" y="6162806"/>
            <a:ext cx="3998480" cy="519482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учитель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54236" y="6150278"/>
            <a:ext cx="3932999" cy="513567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-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ММО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82662" y="5436296"/>
            <a:ext cx="10242115" cy="431800"/>
          </a:xfrm>
          <a:prstGeom prst="round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образовательных дефицитов, механизмов их преодоления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05625" y="592896"/>
            <a:ext cx="10233764" cy="434237"/>
          </a:xfrm>
          <a:prstGeom prst="roundRect">
            <a:avLst/>
          </a:prstGeom>
          <a:solidFill>
            <a:srgbClr val="CCEC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 algn="ctr" eaLnBrk="0" hangingPunct="0">
              <a:spcBef>
                <a:spcPts val="300"/>
              </a:spcBef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Показатели готовности </a:t>
            </a:r>
            <a:r>
              <a:rPr lang="ru-RU" sz="16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ученика </a:t>
            </a: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художественной деятельности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8216987" y="1292722"/>
            <a:ext cx="3607496" cy="2185214"/>
          </a:xfrm>
          <a:prstGeom prst="rect">
            <a:avLst/>
          </a:prstGeom>
          <a:solidFill>
            <a:srgbClr val="FFCCFF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endParaRPr lang="ru-RU" sz="1600" b="1" spc="-2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функциональная грамотность</a:t>
            </a:r>
          </a:p>
          <a:p>
            <a:pPr marL="87313" algn="ctr" eaLnBrk="0" hangingPunct="0">
              <a:buClr>
                <a:schemeClr val="hlink"/>
              </a:buClr>
              <a:buSzPct val="80000"/>
              <a:defRPr/>
            </a:pPr>
            <a:endParaRPr lang="ru-RU" sz="800" b="1" spc="-2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63525" indent="-176213" algn="ctr" eaLnBrk="0" hangingPunct="0">
              <a:buClr>
                <a:schemeClr val="hlink"/>
              </a:buClr>
              <a:buSzPct val="80000"/>
              <a:defRPr/>
            </a:pPr>
            <a:endParaRPr lang="ru-RU" sz="800" b="1" spc="-2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63525" indent="-176213" algn="ctr" eaLnBrk="0" hangingPunct="0">
              <a:buClr>
                <a:schemeClr val="hlink"/>
              </a:buClr>
              <a:buSzPct val="80000"/>
              <a:defRPr/>
            </a:pPr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компетенции 4К</a:t>
            </a:r>
          </a:p>
          <a:p>
            <a:pPr marL="263525" indent="-176213" algn="ctr" eaLnBrk="0" hangingPunct="0">
              <a:buClr>
                <a:schemeClr val="hlink"/>
              </a:buClr>
              <a:buSzPct val="80000"/>
              <a:defRPr/>
            </a:pPr>
            <a:endParaRPr lang="ru-RU" sz="800" b="1" spc="-2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63525" indent="-176213" eaLnBrk="0" hangingPunct="0">
              <a:buClr>
                <a:schemeClr val="hlink"/>
              </a:buClr>
              <a:buSzPct val="80000"/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критическое мышление</a:t>
            </a:r>
          </a:p>
          <a:p>
            <a:pPr marL="263525" indent="-176213" eaLnBrk="0" hangingPunct="0">
              <a:buClr>
                <a:schemeClr val="hlink"/>
              </a:buClr>
              <a:buSzPct val="80000"/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креативное мышление</a:t>
            </a:r>
          </a:p>
          <a:p>
            <a:pPr marL="263525" indent="-176213" eaLnBrk="0" hangingPunct="0">
              <a:buClr>
                <a:schemeClr val="hlink"/>
              </a:buClr>
              <a:buSzPct val="80000"/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коммуникация</a:t>
            </a:r>
          </a:p>
          <a:p>
            <a:pPr marL="263525" indent="-176213" eaLnBrk="0" hangingPunct="0">
              <a:buClr>
                <a:schemeClr val="hlink"/>
              </a:buClr>
              <a:buSzPct val="80000"/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кооперация </a:t>
            </a:r>
            <a:endParaRPr lang="ru-RU" sz="1600" b="1" spc="-2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11197" y="1263166"/>
            <a:ext cx="7036910" cy="3367076"/>
          </a:xfrm>
          <a:prstGeom prst="rect">
            <a:avLst/>
          </a:prstGeom>
          <a:solidFill>
            <a:srgbClr val="F2F7FC"/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проблемное поле, выделяя подпроблемы, формулирует ведущую проблему</a:t>
            </a:r>
            <a:b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задачи, вытекающие из этой проблемы - проблематизация 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 цель и планирует деятельность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проводит исследование - анализ, синтез, сравнение, обобщение, выдвижение гипотезы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отбирает нужную информацию, обрабатывает – систематизирует, структурирует и использует ее 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выбирает, осваивает и использует адекватные техники и приемы выполнения проекта / результат проектирования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проводит самоанализ успешности и результативности решения проблемы - рефлексия</a:t>
            </a:r>
          </a:p>
          <a:p>
            <a:pPr marL="174625" indent="-174625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представляет ход и результаты своей деятельности - презентация</a:t>
            </a:r>
          </a:p>
          <a:p>
            <a:pPr lvl="0" algn="ct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/>
            </a:pPr>
            <a:r>
              <a:rPr lang="ru-RU" sz="1600" b="1" dirty="0" smtClean="0">
                <a:solidFill>
                  <a:srgbClr val="9900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ученика (учебный, творческий)</a:t>
            </a:r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6464474" y="6147496"/>
            <a:ext cx="1041400" cy="558800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16200000">
            <a:off x="1864565" y="5831143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16200000">
            <a:off x="11474116" y="5820705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 rot="5400000">
            <a:off x="1829074" y="910503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триховая стрелка вправо 25"/>
          <p:cNvSpPr/>
          <p:nvPr/>
        </p:nvSpPr>
        <p:spPr>
          <a:xfrm rot="5400000">
            <a:off x="11501255" y="925116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Штриховая стрелка вправо 27"/>
          <p:cNvSpPr/>
          <p:nvPr/>
        </p:nvSpPr>
        <p:spPr>
          <a:xfrm rot="16200000">
            <a:off x="1870828" y="4935530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16200000">
            <a:off x="11392696" y="4925092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>
            <a:off x="7885410" y="2883350"/>
            <a:ext cx="409180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5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649"/>
            <a:ext cx="123444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8669" y="47122"/>
            <a:ext cx="10583331" cy="6489145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-2571225" y="2497138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704" y="47122"/>
            <a:ext cx="1509628" cy="1036611"/>
          </a:xfrm>
          <a:prstGeom prst="rect">
            <a:avLst/>
          </a:prstGeom>
          <a:noFill/>
        </p:spPr>
      </p:pic>
      <p:pic>
        <p:nvPicPr>
          <p:cNvPr id="6" name="image7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5173" y="5396656"/>
            <a:ext cx="1090930" cy="132588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971878"/>
            <a:ext cx="12268200" cy="769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6FC0"/>
              </a:solidFill>
              <a:effectLst/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lang="ru-RU" altLang="ru-RU" sz="2400" b="1" dirty="0">
              <a:solidFill>
                <a:srgbClr val="006FC0"/>
              </a:solidFill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6FC0"/>
              </a:solidFill>
              <a:effectLst/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lang="ru-RU" altLang="ru-RU" sz="2400" b="1" dirty="0">
              <a:solidFill>
                <a:srgbClr val="006FC0"/>
              </a:solidFill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/>
                <a:latin typeface="Calibri" panose="020F0502020204030204" pitchFamily="34" charset="0"/>
                <a:ea typeface="Microsoft Sans Serif" panose="020B0604020202020204" pitchFamily="34" charset="0"/>
                <a:cs typeface="Calibri" panose="020F0502020204030204" pitchFamily="34" charset="0"/>
              </a:rPr>
              <a:t>Основные документы, рекомендованные к рассмотрению и анализу</a:t>
            </a: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12975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Указ Президента Российской Федерации от 9 ноября 2022	года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r>
              <a:rPr kumimoji="0" lang="ru-RU" altLang="ru-RU" sz="1800" b="0" i="0" u="sng" strike="noStrike" cap="none" normalizeH="0" baseline="0" dirty="0" smtClean="0">
                <a:ln>
                  <a:noFill/>
                </a:ln>
                <a:solidFill>
                  <a:srgbClr val="0462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7"/>
              </a:rPr>
              <a:t>https://www.garant.ru/products/ipo/prime/doc/405579061/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12975" algn="l"/>
              </a:tabLst>
            </a:pPr>
            <a:r>
              <a:rPr kumimoji="0" lang="ru-RU" altLang="ru-RU" sz="1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ФГОС ОО:</a:t>
            </a:r>
            <a:endParaRPr kumimoji="0" lang="ru-RU" altLang="ru-RU" sz="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12975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Приказ Министерства просвещения РФ от 31 мая 2021 г. № 287 “Об утверждении федерального государственного образовательного стандарта основного общего образования”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0462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1800" b="0" i="0" u="sng" strike="noStrike" cap="none" normalizeH="0" baseline="0" dirty="0" smtClean="0">
                <a:ln>
                  <a:noFill/>
                </a:ln>
                <a:solidFill>
                  <a:srgbClr val="0462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8"/>
              </a:rPr>
              <a:t>https://www.garant.ru/products/ipo/prime/doc/401333920/</a:t>
            </a:r>
            <a:endParaRPr kumimoji="0" lang="ru-RU" altLang="ru-RU" sz="1800" b="0" i="0" u="sng" strike="noStrike" cap="none" normalizeH="0" baseline="0" dirty="0" smtClean="0">
              <a:ln>
                <a:noFill/>
              </a:ln>
              <a:solidFill>
                <a:srgbClr val="0462C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12975" algn="l"/>
              </a:tabLst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12975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Приказ Минпросвещения России от 31.05.2021 N 286 "Об утверждении федерального государственного образовательного стандарта начального общего образования" (Зарегистрировано в Минюсте России 05.07.2021 N 64100)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0462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8"/>
              </a:rPr>
              <a:t>https://www.garant.ru/products/ipo/prime/doc/401333920/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462C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marL="18796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12975" algn="l"/>
              </a:tabLst>
            </a:pPr>
            <a:r>
              <a:rPr kumimoji="0" lang="ru-RU" altLang="ru-RU" sz="1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Федеральные основные общеобразовательные программы:</a:t>
            </a:r>
          </a:p>
          <a:p>
            <a:pPr marL="1879600" algn="just">
              <a:buFont typeface="Arial" panose="020B0604020202020204" pitchFamily="34" charset="0"/>
              <a:buChar char="•"/>
            </a:pPr>
            <a:r>
              <a:rPr lang="ru-RU" dirty="0"/>
              <a:t>Федеральная основная образовательная программа начального общего образования (утв. приказ Минпросвещения России от 16 ноября 2022 г. № 992)</a:t>
            </a:r>
          </a:p>
          <a:p>
            <a:pPr marL="1879600" algn="just"/>
            <a:r>
              <a:rPr lang="ru-RU" u="heavy" dirty="0">
                <a:hlinkClick r:id="rId9"/>
              </a:rPr>
              <a:t>http://</a:t>
            </a:r>
            <a:r>
              <a:rPr lang="ru-RU" u="heavy" dirty="0" smtClean="0">
                <a:hlinkClick r:id="rId9"/>
              </a:rPr>
              <a:t>publication.pravo.gov.ru/Document/View/0001202212220053</a:t>
            </a:r>
            <a:endParaRPr lang="ru-RU" u="heavy" dirty="0" smtClean="0"/>
          </a:p>
          <a:p>
            <a:pPr marL="1879600" algn="just"/>
            <a:endParaRPr lang="ru-RU" u="heavy" dirty="0" smtClean="0"/>
          </a:p>
          <a:p>
            <a:pPr marL="1879600" algn="just">
              <a:buFont typeface="Arial" panose="020B0604020202020204" pitchFamily="34" charset="0"/>
              <a:buChar char="•"/>
            </a:pPr>
            <a:r>
              <a:rPr lang="ru-RU" dirty="0" smtClean="0"/>
              <a:t>Федеральная основная образовательная программа основного общего образования (утв. Приказ Минпросвещения России от 16 ноября 2022 г. № 993)</a:t>
            </a:r>
          </a:p>
          <a:p>
            <a:pPr marL="1879600" algn="just"/>
            <a:r>
              <a:rPr lang="ru-RU" dirty="0" smtClean="0"/>
              <a:t> </a:t>
            </a:r>
            <a:r>
              <a:rPr lang="ru-RU" u="heavy" dirty="0">
                <a:hlinkClick r:id="rId10"/>
              </a:rPr>
              <a:t>http://publication.pravo.gov.ru/Document/View/0001202212220024?index=1&amp;rangeSize=1</a:t>
            </a:r>
            <a:endParaRPr kumimoji="0" lang="ru-RU" altLang="ru-RU" sz="1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608263" marR="0" lvl="0" indent="-812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2212975" algn="l"/>
              </a:tabLst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608263" marR="0" lvl="0" indent="-812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84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41127" y="427938"/>
            <a:ext cx="3041554" cy="11487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alt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 духовно-нравственного развития и воспитания личности гражданина России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71909" y="2140941"/>
            <a:ext cx="3124646" cy="35608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базовых национальных ценностей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патриотизм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солидарность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гражданственность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семья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 и творчество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традиционные российские религии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и литература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природа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человечество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802626" y="5980807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65216" y="1660208"/>
            <a:ext cx="3274819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88900"/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Современный национальный воспитательный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идеал -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высоконравственный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укоренённый в духовных и культурных традициях многонационального народа РФ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72400" y="427938"/>
            <a:ext cx="3927231" cy="526297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177800">
              <a:defRPr/>
            </a:pP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Традиционные ценности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жизнь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достоинство,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права и свободы человека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патриотизм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гражданственность,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служение Отечеству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за его судьбу,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высокие нравственные идеалы,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крепкая семья,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созидательный труд,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 духовного над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материальным,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гуманизм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милосердие,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справедливость,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коллективизм,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взаимопомощь и взаимоуважение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историческая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память и преемственность поколений, </a:t>
            </a:r>
          </a:p>
          <a:p>
            <a:pPr marL="355600" indent="-177800"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единство народов России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85" y="211256"/>
            <a:ext cx="879231" cy="11950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71909" y="416875"/>
            <a:ext cx="3124646" cy="16698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</a:t>
            </a:r>
            <a:b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государственной политики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сохранению и укреплению традиционных российских духовно-нравственных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ценностей </a:t>
            </a:r>
          </a:p>
          <a:p>
            <a:pPr algn="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(Указ президента от 9.11.22)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Штриховая стрелка вправо 19"/>
          <p:cNvSpPr/>
          <p:nvPr/>
        </p:nvSpPr>
        <p:spPr>
          <a:xfrm>
            <a:off x="7488463" y="48192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>
            <a:off x="7475763" y="3869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>
            <a:off x="4122963" y="36127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4161063" y="3996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5400000">
            <a:off x="3876778" y="13463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7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4933" y="151872"/>
            <a:ext cx="10422464" cy="652092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5738" lvl="0" algn="just"/>
            <a:endParaRPr lang="ru-RU" sz="2000" dirty="0" smtClean="0">
              <a:solidFill>
                <a:schemeClr val="tx1"/>
              </a:solidFill>
            </a:endParaRPr>
          </a:p>
          <a:p>
            <a:pPr marL="185738" lvl="0" algn="just"/>
            <a:r>
              <a:rPr lang="ru-RU" sz="2400" i="1" u="sng" dirty="0" smtClean="0">
                <a:solidFill>
                  <a:srgbClr val="C00000"/>
                </a:solidFill>
              </a:rPr>
              <a:t>Стратегические документы </a:t>
            </a:r>
            <a:r>
              <a:rPr lang="ru-RU" sz="2400" i="1" u="sng" dirty="0">
                <a:solidFill>
                  <a:srgbClr val="C00000"/>
                </a:solidFill>
              </a:rPr>
              <a:t>федерального уровня, </a:t>
            </a:r>
            <a:r>
              <a:rPr lang="ru-RU" sz="2400" i="1" u="sng" dirty="0" smtClean="0">
                <a:solidFill>
                  <a:srgbClr val="C00000"/>
                </a:solidFill>
              </a:rPr>
              <a:t>избранные </a:t>
            </a:r>
            <a:r>
              <a:rPr lang="ru-RU" sz="2400" i="1" u="sng" dirty="0">
                <a:solidFill>
                  <a:srgbClr val="C00000"/>
                </a:solidFill>
              </a:rPr>
              <a:t>в качестве нормативного ориентира сессии в рамках </a:t>
            </a:r>
            <a:r>
              <a:rPr lang="ru-RU" sz="2400" b="1" i="1" u="sng" dirty="0">
                <a:solidFill>
                  <a:srgbClr val="C00000"/>
                </a:solidFill>
              </a:rPr>
              <a:t>компетенций</a:t>
            </a:r>
            <a:r>
              <a:rPr lang="ru-RU" sz="2400" i="1" u="sng" dirty="0" smtClean="0">
                <a:solidFill>
                  <a:srgbClr val="C00000"/>
                </a:solidFill>
              </a:rPr>
              <a:t>:</a:t>
            </a:r>
          </a:p>
          <a:p>
            <a:pPr marL="185738" lvl="0" algn="just"/>
            <a:endParaRPr lang="ru-RU" sz="2400" i="1" u="sng" dirty="0">
              <a:solidFill>
                <a:srgbClr val="C00000"/>
              </a:solidFill>
            </a:endParaRPr>
          </a:p>
          <a:p>
            <a:pPr marL="528638" indent="-342900" algn="just">
              <a:buFontTx/>
              <a:buChar char="-"/>
            </a:pPr>
            <a:r>
              <a:rPr lang="ru-RU" sz="2400" i="1" dirty="0" smtClean="0">
                <a:solidFill>
                  <a:schemeClr val="tx1"/>
                </a:solidFill>
              </a:rPr>
              <a:t>Концепция </a:t>
            </a:r>
            <a:r>
              <a:rPr lang="ru-RU" sz="2400" i="1" dirty="0">
                <a:solidFill>
                  <a:schemeClr val="tx1"/>
                </a:solidFill>
              </a:rPr>
              <a:t>преподавания предметной области «Искусство» в образовательных организациях Российской Федерации, реализующих основные общеобразовательные программы; </a:t>
            </a:r>
            <a:endParaRPr lang="ru-RU" sz="2400" i="1" dirty="0" smtClean="0">
              <a:solidFill>
                <a:schemeClr val="tx1"/>
              </a:solidFill>
            </a:endParaRPr>
          </a:p>
          <a:p>
            <a:pPr marL="185738" algn="just"/>
            <a:endParaRPr lang="ru-RU" sz="2400" dirty="0">
              <a:solidFill>
                <a:schemeClr val="tx1"/>
              </a:solidFill>
            </a:endParaRPr>
          </a:p>
          <a:p>
            <a:pPr marL="528638" indent="-342900" algn="just">
              <a:buFontTx/>
              <a:buChar char="-"/>
            </a:pPr>
            <a:r>
              <a:rPr lang="ru-RU" sz="2400" i="1" dirty="0" smtClean="0">
                <a:solidFill>
                  <a:schemeClr val="tx1"/>
                </a:solidFill>
              </a:rPr>
              <a:t>Концепция </a:t>
            </a:r>
            <a:r>
              <a:rPr lang="ru-RU" sz="2400" i="1" dirty="0">
                <a:solidFill>
                  <a:schemeClr val="tx1"/>
                </a:solidFill>
              </a:rPr>
              <a:t>художественного образования как фундамента системы эстетического развития учащихся в школе</a:t>
            </a:r>
            <a:r>
              <a:rPr lang="ru-RU" sz="2400" i="1" dirty="0" smtClean="0">
                <a:solidFill>
                  <a:schemeClr val="tx1"/>
                </a:solidFill>
              </a:rPr>
              <a:t>;</a:t>
            </a:r>
          </a:p>
          <a:p>
            <a:pPr marL="528638" indent="-342900" algn="just">
              <a:buFontTx/>
              <a:buChar char="-"/>
            </a:pPr>
            <a:endParaRPr lang="ru-RU" sz="2400" dirty="0">
              <a:solidFill>
                <a:schemeClr val="tx1"/>
              </a:solidFill>
            </a:endParaRPr>
          </a:p>
          <a:p>
            <a:pPr marL="528638" indent="-342900" algn="just">
              <a:buFontTx/>
              <a:buChar char="-"/>
            </a:pPr>
            <a:r>
              <a:rPr lang="ru-RU" sz="2400" i="1" dirty="0" smtClean="0">
                <a:solidFill>
                  <a:schemeClr val="tx1"/>
                </a:solidFill>
              </a:rPr>
              <a:t>Концепция </a:t>
            </a:r>
            <a:r>
              <a:rPr lang="ru-RU" sz="2400" i="1" dirty="0">
                <a:solidFill>
                  <a:schemeClr val="tx1"/>
                </a:solidFill>
              </a:rPr>
              <a:t>полихудожественного развития школьников</a:t>
            </a:r>
            <a:r>
              <a:rPr lang="ru-RU" sz="2400" i="1" dirty="0" smtClean="0">
                <a:solidFill>
                  <a:schemeClr val="tx1"/>
                </a:solidFill>
              </a:rPr>
              <a:t>;</a:t>
            </a:r>
          </a:p>
          <a:p>
            <a:pPr marL="185738" algn="just"/>
            <a:endParaRPr lang="ru-RU" sz="2400" dirty="0">
              <a:solidFill>
                <a:schemeClr val="tx1"/>
              </a:solidFill>
            </a:endParaRPr>
          </a:p>
          <a:p>
            <a:pPr marL="528638" indent="-342900" algn="just">
              <a:buFontTx/>
              <a:buChar char="-"/>
            </a:pPr>
            <a:r>
              <a:rPr lang="ru-RU" sz="2400" i="1" dirty="0" smtClean="0">
                <a:solidFill>
                  <a:schemeClr val="tx1"/>
                </a:solidFill>
              </a:rPr>
              <a:t>Указ </a:t>
            </a:r>
            <a:r>
              <a:rPr lang="ru-RU" sz="2400" i="1" dirty="0">
                <a:solidFill>
                  <a:schemeClr val="tx1"/>
                </a:solidFill>
              </a:rPr>
              <a:t>Президента РФ от 9 ноября 2022 г. № 809 “Об утверждении Основ государственной политики по сохранению и укреплению традиционных российских духовно-нравственных ценностей</a:t>
            </a:r>
            <a:r>
              <a:rPr lang="ru-RU" sz="2400" i="1" dirty="0" smtClean="0">
                <a:solidFill>
                  <a:schemeClr val="tx1"/>
                </a:solidFill>
              </a:rPr>
              <a:t>”;</a:t>
            </a:r>
          </a:p>
          <a:p>
            <a:pPr marL="528638" indent="-342900" algn="just">
              <a:buFontTx/>
              <a:buChar char="-"/>
            </a:pPr>
            <a:endParaRPr lang="ru-RU" sz="2000" dirty="0">
              <a:solidFill>
                <a:schemeClr val="tx1"/>
              </a:solidFill>
            </a:endParaRPr>
          </a:p>
          <a:p>
            <a:pPr marL="185738" algn="just"/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-2481265" y="2667526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2" y="5347230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104" y="199522"/>
            <a:ext cx="1509628" cy="1036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361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26164" y="387224"/>
            <a:ext cx="5197719" cy="1120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15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5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 </a:t>
            </a:r>
            <a:r>
              <a:rPr 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преподавания </a:t>
            </a:r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«Искусство» </a:t>
            </a:r>
            <a:br>
              <a:rPr 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образовательных организациях Российской Федерации, реализующих основные общеобразовательные </a:t>
            </a:r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</a:t>
            </a:r>
          </a:p>
          <a:p>
            <a:pPr lvl="0"/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endParaRPr lang="ru-RU" sz="15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35263" y="239856"/>
            <a:ext cx="4847220" cy="53277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1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воспитание достойного,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 образованного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эстетически развитого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члена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общества в соответствии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вызовами времени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особая форма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познания,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эстетического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освоения мира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творческого самовыражения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- универсальное средство </a:t>
            </a:r>
            <a:b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социализации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и молодежи,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осмысления действительности через художественные образы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творческого самовыражения,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интегрирующий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виды духовной деятельности человека,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формирования художественных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эстетических потребностей личности</a:t>
            </a:r>
            <a:r>
              <a:rPr lang="ru-RU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600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способствует постижению </a:t>
            </a:r>
            <a:r>
              <a:rPr lang="ru-RU" sz="16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общечеловеческих духовных ценностей через личный опыт и эмоциональное переживание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опосредованно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вводит ребенка в социальный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культурный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контекст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802626" y="5767082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9150" y="1713525"/>
            <a:ext cx="5616819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Выявлены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общего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художественного образования;</a:t>
            </a:r>
          </a:p>
          <a:p>
            <a:pPr algn="just"/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Определены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общего художественного образования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 пути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их решения;</a:t>
            </a:r>
          </a:p>
          <a:p>
            <a:pPr algn="just"/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Обозначены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и новые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преподавания ПО «Искусство»,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акцент на </a:t>
            </a:r>
            <a:r>
              <a:rPr lang="ru-RU" sz="1600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повышении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статуса и престижа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 художественного образования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виду его </a:t>
            </a:r>
            <a:r>
              <a:rPr lang="ru-RU" sz="16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значимости и эффективности </a:t>
            </a:r>
            <a:r>
              <a:rPr lang="ru-RU" sz="16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духовно-нравственном </a:t>
            </a:r>
            <a:r>
              <a:rPr lang="ru-RU" sz="16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учащихся, развитии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общей культуры, </a:t>
            </a:r>
            <a:r>
              <a:rPr lang="ru-RU" sz="16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обогащении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жизненного и </a:t>
            </a:r>
            <a:r>
              <a:rPr lang="ru-RU" sz="16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эмоционально-ценностного опыта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развитии коммуникативных качеств, творческого потенциала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здоровьесбережении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969" y="99179"/>
            <a:ext cx="949027" cy="1260698"/>
          </a:xfrm>
          <a:prstGeom prst="rect">
            <a:avLst/>
          </a:prstGeom>
        </p:spPr>
      </p:pic>
      <p:sp>
        <p:nvSpPr>
          <p:cNvPr id="14" name="Штриховая стрелка вправо 13"/>
          <p:cNvSpPr/>
          <p:nvPr/>
        </p:nvSpPr>
        <p:spPr>
          <a:xfrm>
            <a:off x="6294663" y="7171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6243863" y="47303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5857978" y="12447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33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38251" y="277569"/>
            <a:ext cx="3663950" cy="100626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500" b="1" i="1" dirty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 полихудожественного воспитания и развития </a:t>
            </a:r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b="1" i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Б.П. Юсова</a:t>
            </a:r>
            <a:endParaRPr lang="ru-RU" sz="1500" b="1" i="1" dirty="0">
              <a:solidFill>
                <a:srgbClr val="9933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68899" y="304801"/>
            <a:ext cx="5816601" cy="49911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algn="just"/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Каждый из традиционных видов искусства </a:t>
            </a:r>
            <a:b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(экзистенциальная система художественной деятельности) опосредуется </a:t>
            </a:r>
            <a:r>
              <a:rPr lang="ru-RU" sz="155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внутренней работой личности, ее </a:t>
            </a: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духовным </a:t>
            </a:r>
            <a:b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миром</a:t>
            </a:r>
            <a:r>
              <a:rPr lang="ru-RU" sz="155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индивидуальными и возрастными наклонностями, многообразными связями ребенка с природой и общественной средой, образуя систему </a:t>
            </a:r>
            <a:r>
              <a:rPr lang="ru-RU" sz="155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экологических факторов глобального масштаба, участвующих в формировании художественной деятельности ребенка. </a:t>
            </a:r>
          </a:p>
          <a:p>
            <a:pPr marL="84138" algn="just"/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все виды художественного проявления ребенка в реальной жизни укладываются в традиционную классификацию искусств, поэтому, </a:t>
            </a: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интегрированная с окружением система комплексного полихудожественного развития детей может выходить за традиционные рамки классификации видов искусства </a:t>
            </a:r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иметь </a:t>
            </a:r>
            <a:r>
              <a:rPr lang="ru-RU" sz="155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прогностический характер для общей теории художественной деятельности и для перспективы развития системы художественного воспитания</a:t>
            </a:r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84138" algn="just"/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Центральный процесс для художественной деятельности </a:t>
            </a:r>
            <a:r>
              <a:rPr lang="ru-RU" sz="1550" i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фантазия, воображение</a:t>
            </a:r>
            <a:r>
              <a:rPr lang="ru-RU" sz="1550" b="1" i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550" i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значимость которых должна быть поднята</a:t>
            </a:r>
            <a:endParaRPr lang="ru-RU" sz="1550" i="1" dirty="0" smtClean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878826" y="5612728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824" y="268137"/>
            <a:ext cx="986371" cy="11994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87425" y="1367417"/>
            <a:ext cx="4165601" cy="39087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88900" algn="just"/>
            <a:r>
              <a:rPr lang="ru-RU" sz="1550" dirty="0" smtClean="0">
                <a:latin typeface="Arial" pitchFamily="34" charset="0"/>
                <a:cs typeface="Arial" pitchFamily="34" charset="0"/>
              </a:rPr>
              <a:t>Интеграция (восстановление, восполнение, целый) </a:t>
            </a:r>
            <a:r>
              <a:rPr lang="ru-RU" sz="155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взаимное проникновение разных видов художественной деятельности </a:t>
            </a:r>
            <a:b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 едином занятии</a:t>
            </a:r>
            <a:r>
              <a:rPr lang="ru-RU" sz="155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50" dirty="0" smtClean="0">
                <a:latin typeface="Arial" pitchFamily="34" charset="0"/>
                <a:cs typeface="Arial" pitchFamily="34" charset="0"/>
              </a:rPr>
              <a:t>на основе их взаимопомощи и дополнения. </a:t>
            </a:r>
          </a:p>
          <a:p>
            <a:pPr marL="88900" algn="just"/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Зависит от возраста школьников</a:t>
            </a:r>
            <a:b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и генетической последовательности развития органов чувств и элементов художественной деятельности</a:t>
            </a:r>
            <a:r>
              <a:rPr lang="ru-RU" sz="1550" dirty="0" smtClean="0">
                <a:latin typeface="Arial" pitchFamily="34" charset="0"/>
                <a:cs typeface="Arial" pitchFamily="34" charset="0"/>
              </a:rPr>
              <a:t>: пространства, композиции, цвета, движения, звуков музыки и речи, инструментального сопровождения </a:t>
            </a:r>
            <a:br>
              <a:rPr lang="ru-RU" sz="1550" dirty="0" smtClean="0">
                <a:latin typeface="Arial" pitchFamily="34" charset="0"/>
                <a:cs typeface="Arial" pitchFamily="34" charset="0"/>
              </a:rPr>
            </a:br>
            <a:r>
              <a:rPr lang="ru-RU" sz="1550" dirty="0" smtClean="0">
                <a:latin typeface="Arial" pitchFamily="34" charset="0"/>
                <a:cs typeface="Arial" pitchFamily="34" charset="0"/>
              </a:rPr>
              <a:t>(в рисовании, дизайне, в музыке, кино), </a:t>
            </a:r>
            <a:br>
              <a:rPr lang="ru-RU" sz="1550" dirty="0" smtClean="0">
                <a:latin typeface="Arial" pitchFamily="34" charset="0"/>
                <a:cs typeface="Arial" pitchFamily="34" charset="0"/>
              </a:rPr>
            </a:br>
            <a:r>
              <a:rPr lang="ru-RU" sz="155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sz="155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освоения способов фиксации художественного действия</a:t>
            </a:r>
            <a:endParaRPr lang="ru-RU" sz="1550" b="1" dirty="0">
              <a:solidFill>
                <a:srgbClr val="960000"/>
              </a:solidFill>
            </a:endParaRPr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4435578" y="11304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4911094" y="447435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>
            <a:off x="4808763" y="3615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43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649"/>
            <a:ext cx="123444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8669" y="47122"/>
            <a:ext cx="10583331" cy="6489145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-2571225" y="2497138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704" y="47122"/>
            <a:ext cx="1509628" cy="1036611"/>
          </a:xfrm>
          <a:prstGeom prst="rect">
            <a:avLst/>
          </a:prstGeom>
          <a:noFill/>
        </p:spPr>
      </p:pic>
      <p:pic>
        <p:nvPicPr>
          <p:cNvPr id="6" name="image7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5173" y="5396656"/>
            <a:ext cx="1090930" cy="1325880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1700056"/>
            <a:ext cx="12268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12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6FC0"/>
              </a:solidFill>
              <a:effectLst/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lang="ru-RU" altLang="ru-RU" sz="2400" b="1" dirty="0">
              <a:solidFill>
                <a:srgbClr val="006FC0"/>
              </a:solidFill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6FC0"/>
              </a:solidFill>
              <a:effectLst/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  <a:p>
            <a:pPr marL="1709738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2975" algn="l"/>
              </a:tabLst>
            </a:pPr>
            <a:endParaRPr lang="ru-RU" altLang="ru-RU" sz="2400" b="1" dirty="0">
              <a:solidFill>
                <a:srgbClr val="006FC0"/>
              </a:solidFill>
              <a:latin typeface="Calibri" panose="020F0502020204030204" pitchFamily="34" charset="0"/>
              <a:ea typeface="Microsoft Sans Serif" panose="020B060402020202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050974"/>
              </p:ext>
            </p:extLst>
          </p:nvPr>
        </p:nvGraphicFramePr>
        <p:xfrm>
          <a:off x="2305050" y="666750"/>
          <a:ext cx="9048750" cy="5219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48750">
                  <a:extLst>
                    <a:ext uri="{9D8B030D-6E8A-4147-A177-3AD203B41FA5}">
                      <a16:colId xmlns:a16="http://schemas.microsoft.com/office/drawing/2014/main" val="1359470490"/>
                    </a:ext>
                  </a:extLst>
                </a:gridCol>
              </a:tblGrid>
              <a:tr h="5219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u="sng" dirty="0" smtClean="0">
                        <a:solidFill>
                          <a:srgbClr val="9933FF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u="sng" dirty="0" smtClean="0">
                          <a:solidFill>
                            <a:srgbClr val="C00000"/>
                          </a:solidFill>
                          <a:effectLst/>
                        </a:rPr>
                        <a:t>Основные вопросы</a:t>
                      </a:r>
                      <a:endParaRPr lang="ru-RU" sz="28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9933FF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9933FF"/>
                          </a:solidFill>
                          <a:effectLst/>
                        </a:rPr>
                        <a:t>1</a:t>
                      </a:r>
                      <a:r>
                        <a:rPr lang="ru-RU" sz="2000" baseline="0" dirty="0" smtClean="0">
                          <a:solidFill>
                            <a:srgbClr val="9933FF"/>
                          </a:solidFill>
                          <a:effectLst/>
                        </a:rPr>
                        <a:t> </a:t>
                      </a:r>
                      <a:r>
                        <a:rPr lang="ru-RU" sz="2400" baseline="0" dirty="0" smtClean="0">
                          <a:solidFill>
                            <a:srgbClr val="9933FF"/>
                          </a:solidFill>
                          <a:effectLst/>
                        </a:rPr>
                        <a:t>С</a:t>
                      </a:r>
                      <a:r>
                        <a:rPr lang="ru-RU" sz="2400" dirty="0" smtClean="0">
                          <a:solidFill>
                            <a:srgbClr val="9933FF"/>
                          </a:solidFill>
                          <a:effectLst/>
                        </a:rPr>
                        <a:t>тратегические </a:t>
                      </a: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ориентиры в развития системы методической работы в муниципалитетах, направленных на </a:t>
                      </a:r>
                      <a:r>
                        <a:rPr lang="ru-RU" sz="2400" u="sng" dirty="0">
                          <a:solidFill>
                            <a:srgbClr val="9933FF"/>
                          </a:solidFill>
                          <a:effectLst/>
                        </a:rPr>
                        <a:t>обеспечение качества</a:t>
                      </a: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 образования в контексте требований актуальных ФГОС ОО, содержания ФООП ФРП;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 </a:t>
                      </a:r>
                      <a:r>
                        <a:rPr lang="ru-RU" sz="2400" dirty="0" smtClean="0">
                          <a:solidFill>
                            <a:srgbClr val="9933FF"/>
                          </a:solidFill>
                          <a:effectLst/>
                        </a:rPr>
                        <a:t>2</a:t>
                      </a: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. Связь нормативных требований с развитием методической работы в муниципалитетах, выявление профессиональных дефицитов, связанных с обучением школьника на занятиях ПО «Искусство»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 </a:t>
                      </a:r>
                      <a:r>
                        <a:rPr lang="ru-RU" sz="2400" dirty="0" smtClean="0">
                          <a:solidFill>
                            <a:srgbClr val="9933FF"/>
                          </a:solidFill>
                          <a:effectLst/>
                        </a:rPr>
                        <a:t>3</a:t>
                      </a:r>
                      <a:r>
                        <a:rPr lang="ru-RU" sz="2400" dirty="0">
                          <a:solidFill>
                            <a:srgbClr val="9933FF"/>
                          </a:solidFill>
                          <a:effectLst/>
                        </a:rPr>
                        <a:t>. Результаты стратегического планирования деятельности ММО учителей музыки и изобразительному искусства.</a:t>
                      </a:r>
                      <a:endParaRPr lang="ru-RU" sz="2400" dirty="0">
                        <a:solidFill>
                          <a:srgbClr val="9933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665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381567" y="518610"/>
            <a:ext cx="2919045" cy="100626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Фундаментальное ядро содержания общего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89937" y="328246"/>
            <a:ext cx="7045027" cy="53655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algn="just"/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особая форма общественного познания 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художественного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освоения мира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138" algn="just"/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Значение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искусства для общеобразовательной школы 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определяется его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содержанием —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нравственно-эстетическим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опытом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человечества,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накопленным на протяжении многих веков. </a:t>
            </a:r>
            <a:endParaRPr lang="ru-RU" sz="1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138" algn="just"/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Современное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понимание специфики познавательных процессов, </a:t>
            </a:r>
            <a:r>
              <a:rPr lang="ru-RU" sz="1500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сама природа мышления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человека, где присутствует рациональное (научное) 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образное, эмоциональное восприятие мира, делают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незаменимым для гармоничного и всестороннего развития учащихся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4138" algn="just"/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Потенциал искусства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неизмеримо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огромен в отношении воспитания эстетических чувств и эмоциональной культуры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формирования 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подрастающего поколения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самосознания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межкультурного взаимодействия и чувства ответственности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138" algn="just"/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искусству непосредственно связано с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развитием творческих способностей человека, с продуктивной художественно-творческой деятельностью,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базирующейся на образной природе искусства, природе художественного творчества и родовой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способности человека творчески осваивать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мир.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современном культурном пространстве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предметы искусства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включая литературу, являются практически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единственной возможностью приобщения школьников к сфере духовной жизни общества </a:t>
            </a: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тем самым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способствуют формированию у молодого поколения ценностных ориентаций в окружающем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мире</a:t>
            </a:r>
            <a:endParaRPr lang="ru-RU" sz="1500" b="1" dirty="0">
              <a:solidFill>
                <a:srgbClr val="96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870236" y="5860866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9877" y="1677301"/>
            <a:ext cx="2919045" cy="401648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15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обучения искусству </a:t>
            </a: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школе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воспитание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художественной культуры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как части всей духовной культуры учащихся </a:t>
            </a:r>
            <a:r>
              <a:rPr lang="ru-RU" sz="1500" b="1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основе специфических методов эстетического </a:t>
            </a:r>
            <a:r>
              <a:rPr lang="ru-RU" sz="1500" b="1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познания</a:t>
            </a: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наблюдение искусства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постижение </a:t>
            </a:r>
            <a:r>
              <a:rPr lang="ru-RU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мира через </a:t>
            </a: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переживание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художественное обобщение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содержательный </a:t>
            </a:r>
            <a:r>
              <a:rPr lang="ru-RU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произведений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моделирование </a:t>
            </a:r>
            <a:r>
              <a:rPr lang="ru-RU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художественно-творческого </a:t>
            </a:r>
            <a:r>
              <a:rPr lang="ru-RU" sz="15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процесса</a:t>
            </a:r>
            <a:endParaRPr lang="ru-RU" sz="15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926" y="159640"/>
            <a:ext cx="1090277" cy="1325776"/>
          </a:xfrm>
          <a:prstGeom prst="rect">
            <a:avLst/>
          </a:prstGeom>
        </p:spPr>
      </p:pic>
      <p:sp>
        <p:nvSpPr>
          <p:cNvPr id="14" name="Штриховая стрелка вправо 13"/>
          <p:cNvSpPr/>
          <p:nvPr/>
        </p:nvSpPr>
        <p:spPr>
          <a:xfrm rot="10800000" flipH="1">
            <a:off x="4190902" y="386961"/>
            <a:ext cx="355697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10800000" flipH="1">
            <a:off x="4152802" y="4476361"/>
            <a:ext cx="355697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3889478" y="11812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3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257250" y="1710330"/>
            <a:ext cx="3390900" cy="13745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рабочая программа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учебному предмету «Изобразительное искусство»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школе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828026" y="5875520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74700" y="3420733"/>
            <a:ext cx="11264900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marL="88900" indent="-88900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Предметные результаты (Музыка)</a:t>
            </a:r>
          </a:p>
          <a:p>
            <a:pPr marL="177800" indent="-177800">
              <a:buFont typeface="Wingdings" pitchFamily="2" charset="2"/>
              <a:buChar char="ü"/>
            </a:pP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характеризуют </a:t>
            </a:r>
            <a:r>
              <a:rPr lang="ru-RU" sz="1600" b="1" spc="-20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сформированность основ музыкальной культуры</a:t>
            </a:r>
          </a:p>
          <a:p>
            <a:pPr marL="177800" indent="-177800">
              <a:buFont typeface="Wingdings" pitchFamily="2" charset="2"/>
              <a:buChar char="ü"/>
            </a:pP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проявляются в способности к музыкальной деятельности, потребности в регулярном общении  с музыкальным искусством во всех доступных формах, органичном включении музыки в актуальный контекст жизни</a:t>
            </a:r>
          </a:p>
          <a:p>
            <a:pPr marL="177800" indent="-177800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Предметные результаты (Изобразительное искусство)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осознавать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произведения искусства как </a:t>
            </a: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бесценное</a:t>
            </a:r>
            <a:r>
              <a:rPr lang="ru-RU" sz="1600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культурное наследие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хранящее в своих материальных формах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глубинные духовные ценности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осознавать</a:t>
            </a:r>
            <a:r>
              <a:rPr lang="ru-RU" sz="1600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значение художественной культуры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для личностного духовно-нравственного развития </a:t>
            </a:r>
            <a:br>
              <a:rPr lang="ru-RU" sz="16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и самореализации,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определять место и роль художественной деятельности в своей жизни и в жизни общества… </a:t>
            </a:r>
            <a:endParaRPr lang="ru-RU" sz="1600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5061012" y="31174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57251" y="561296"/>
            <a:ext cx="3174952" cy="112068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рабочая программа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учебному предмету «Музыка» </a:t>
            </a:r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школе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00600" y="414902"/>
            <a:ext cx="7213599" cy="28007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marL="88900" algn="just"/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Все три группы результатов </a:t>
            </a:r>
            <a:r>
              <a:rPr lang="ru-RU" sz="16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отражают</a:t>
            </a:r>
            <a:r>
              <a:rPr lang="ru-RU" sz="1600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специфику </a:t>
            </a:r>
            <a:br>
              <a:rPr lang="ru-RU" sz="16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эстетического содержания предмета</a:t>
            </a: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, обусловливая </a:t>
            </a:r>
            <a:br>
              <a:rPr lang="ru-RU" sz="1600" spc="-20" dirty="0" smtClean="0">
                <a:latin typeface="Arial" pitchFamily="34" charset="0"/>
                <a:cs typeface="Arial" pitchFamily="34" charset="0"/>
              </a:rPr>
            </a:b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их тесное взаимодействие и смысловое единство </a:t>
            </a:r>
          </a:p>
          <a:p>
            <a:pPr marL="88900" algn="just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Личностные результаты</a:t>
            </a:r>
          </a:p>
          <a:p>
            <a:pPr marL="266700" indent="-17780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личностное развитие обучающихся, приобщение к российским традиционным духовным ценностям, социализация личности</a:t>
            </a:r>
          </a:p>
          <a:p>
            <a:pPr marL="266700" indent="-177800" algn="just"/>
            <a:r>
              <a:rPr lang="ru-RU" sz="1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Метапредметные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результаты</a:t>
            </a:r>
            <a:endParaRPr lang="ru-RU" sz="1600" b="1" dirty="0" smtClean="0">
              <a:solidFill>
                <a:srgbClr val="9E0000"/>
              </a:solidFill>
              <a:latin typeface="Arial" pitchFamily="34" charset="0"/>
              <a:cs typeface="Arial" pitchFamily="34" charset="0"/>
            </a:endParaRPr>
          </a:p>
          <a:p>
            <a:pPr marL="266700" indent="-17780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9E0000"/>
                </a:solidFill>
                <a:latin typeface="Arial" pitchFamily="34" charset="0"/>
                <a:cs typeface="Arial" pitchFamily="34" charset="0"/>
              </a:rPr>
              <a:t>овладение системой УУД обеспечивает формирование смысловых установок личности </a:t>
            </a: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(внутренняя позиция личности) </a:t>
            </a:r>
            <a:br>
              <a:rPr lang="ru-RU" sz="1600" spc="-20" dirty="0" smtClean="0">
                <a:latin typeface="Arial" pitchFamily="34" charset="0"/>
                <a:cs typeface="Arial" pitchFamily="34" charset="0"/>
              </a:rPr>
            </a:br>
            <a:r>
              <a:rPr lang="ru-RU" sz="1600" spc="-20" dirty="0" smtClean="0">
                <a:latin typeface="Arial" pitchFamily="34" charset="0"/>
                <a:cs typeface="Arial" pitchFamily="34" charset="0"/>
              </a:rPr>
              <a:t>и жизненных навыков личности (управления собой, самодисциплины, устойчивого поведения, эмоционального душевного равновесия, др.)</a:t>
            </a:r>
          </a:p>
        </p:txBody>
      </p:sp>
      <p:sp>
        <p:nvSpPr>
          <p:cNvPr id="15" name="Штриховая стрелка вправо 14"/>
          <p:cNvSpPr/>
          <p:nvPr/>
        </p:nvSpPr>
        <p:spPr>
          <a:xfrm rot="10800000" flipH="1">
            <a:off x="4432202" y="666361"/>
            <a:ext cx="355697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 rot="10800000" flipH="1">
            <a:off x="4470302" y="2241161"/>
            <a:ext cx="355697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1385612" y="31047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21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467155" y="414068"/>
            <a:ext cx="51758" cy="5986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3419" y="6400800"/>
            <a:ext cx="8626415" cy="3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358900" y="381000"/>
            <a:ext cx="3467099" cy="16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формированию </a:t>
            </a:r>
            <a:r>
              <a:rPr lang="ru-RU" sz="1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функциональной грамотности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 на занятиях искусства (музыка, изобразительное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</a:t>
            </a:r>
            <a:r>
              <a:rPr lang="ru-RU" sz="1600" b="1" dirty="0">
                <a:solidFill>
                  <a:schemeClr val="tx1"/>
                </a:solidFill>
              </a:rPr>
              <a:t>)</a:t>
            </a: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86307" y="353769"/>
            <a:ext cx="6621493" cy="50691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Способ формирования художественной грамотности – 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выделение общего для всех предметов  художественно-эстетического цикла пакета учебных заданий.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Этот пакет не охватывает все типы учебных заданий, но характеризует задания, непосредственно направленные на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формирование компетенций, определяющих художественную грамотность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 основные из них: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66700" lvl="0" indent="-177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умение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воспринимать, анализировать, понимать и оценивать художественные произведения, размышлять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 них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на основе понимания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основных особенностей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методов эстетического познания</a:t>
            </a:r>
            <a:endParaRPr lang="ru-RU" sz="1600" b="1" dirty="0" smtClean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pPr marL="266700" lvl="0" indent="-177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объяснять или описывать художественные явления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на основе имеющихся знаний в области художественной грамоты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66700" lvl="0" indent="-177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умение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создавать художественный образ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процессе выполнения учебных и творческих работ,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выражать свое отношение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к художественной картине мира средствами собственной художественно-творческой деятельности, используя знания и элементарные навыки в области искусства;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66700" lvl="0" indent="-177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умение </a:t>
            </a:r>
            <a:r>
              <a:rPr lang="ru-RU" sz="1600" b="1" dirty="0" smtClean="0">
                <a:solidFill>
                  <a:srgbClr val="96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моделировать художественно-творческий процесс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при выполнении проектных работ (учебных или творческих)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789926" y="6209628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8767204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4987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учитель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 руководитель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30057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7800" y="2120900"/>
            <a:ext cx="4673600" cy="329320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Интегральные показатели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сформированности ФГ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средствами искусства:</a:t>
            </a:r>
          </a:p>
          <a:p>
            <a:pPr marL="355600" lvl="0" indent="-2667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креативное мышление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 проявляется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в художественно-творческой деятельности</a:t>
            </a:r>
          </a:p>
          <a:p>
            <a:pPr marL="355600" lvl="0" indent="-2667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художественная грамотность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 формируется в процессе учебной деятельности по освоению содержания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ПО «Искусство»;</a:t>
            </a:r>
          </a:p>
          <a:p>
            <a:pPr marL="355600" lvl="0" indent="-2667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глобальная компетентность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–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ценностная основа освоения универсальных навыков и способов социальной ориентации и адаптации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в быстроменяющемся обществе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174" y="201756"/>
            <a:ext cx="878491" cy="106824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200" y="5689600"/>
            <a:ext cx="1139190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Электронный банк заданий для оценки функциональной грамотности </a:t>
            </a:r>
            <a:r>
              <a:rPr lang="en-US" sz="1600" b="1" dirty="0" smtClean="0">
                <a:latin typeface="Arial" pitchFamily="34" charset="0"/>
                <a:cs typeface="Arial" pitchFamily="34" charset="0"/>
                <a:hlinkClick r:id="rId4"/>
              </a:rPr>
              <a:t>https://fg.resh.edu.ru/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Штриховая стрелка вправо 13"/>
          <p:cNvSpPr/>
          <p:nvPr/>
        </p:nvSpPr>
        <p:spPr>
          <a:xfrm rot="5400000">
            <a:off x="4359378" y="17654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333478" y="52452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11179278" y="52325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>
            <a:off x="4678148" y="3107755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9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3458" y="4076700"/>
            <a:ext cx="3410344" cy="1323439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90488"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функциональной грамотности обучающихся </a:t>
            </a:r>
            <a:b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процессе освоения учебных предметов «Изобразительное искусство», «Музыка»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40200" y="3787287"/>
            <a:ext cx="7845168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Выявленные проблемы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низкий уровень читательской (художественной) грамотности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, умений анализировать </a:t>
            </a:r>
            <a:br>
              <a:rPr lang="ru-RU" sz="1400" spc="-20" dirty="0" smtClean="0">
                <a:latin typeface="Arial" pitchFamily="34" charset="0"/>
                <a:cs typeface="Arial" pitchFamily="34" charset="0"/>
              </a:rPr>
            </a:b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и оценивать содержание текста, обосновывать тему, аргументировать ответ 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дефицит знаний, </a:t>
            </a:r>
            <a:r>
              <a:rPr lang="ru-RU" sz="14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узость кругозора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недостаточный опыт решения жизненных ситуаций социального, научного характера, личностных проблем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spc="-2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недостаточно развито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логическое мышление, </a:t>
            </a:r>
            <a:r>
              <a:rPr lang="ru-RU" sz="1400" b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воображение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i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низкий уровень мотивации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к деятельности</a:t>
            </a:r>
            <a:r>
              <a:rPr lang="ru-RU" sz="1400" b="1" i="1" spc="-2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400" b="1" i="1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сформированности эмоционально-ценностного отношения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526" y="428920"/>
            <a:ext cx="3410347" cy="1169551"/>
          </a:xfrm>
          <a:prstGeom prst="rect">
            <a:avLst/>
          </a:prstGeom>
          <a:solidFill>
            <a:srgbClr val="EDF6F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Сформированность креативного мышления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1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восприятие, воображение,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создание художественно-творческого проекта</a:t>
            </a:r>
            <a:br>
              <a:rPr lang="ru-RU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на полихудожественной основе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858" y="2745402"/>
            <a:ext cx="3410344" cy="911019"/>
          </a:xfrm>
          <a:prstGeom prst="rect">
            <a:avLst/>
          </a:prstGeom>
          <a:solidFill>
            <a:srgbClr val="EDF6F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Сформированность </a:t>
            </a:r>
            <a:r>
              <a:rPr lang="ru-RU" sz="1400" b="1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глобальной компетентности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1400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эстетическое, эмоционально-ценностное отношение </a:t>
            </a:r>
          </a:p>
          <a:p>
            <a:pPr>
              <a:lnSpc>
                <a:spcPct val="95000"/>
              </a:lnSpc>
            </a:pP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к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окружающей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действительности </a:t>
            </a:r>
            <a:endParaRPr lang="ru-RU" sz="1400" i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7842" y="475906"/>
            <a:ext cx="3237469" cy="3062377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Оценка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владения </a:t>
            </a: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компетентностями </a:t>
            </a:r>
            <a:b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области художественного выражения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- выполнение заданий на </a:t>
            </a: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использование художественных средств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85738" lvl="0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словесных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- «задание на вербальное самовыражение»;</a:t>
            </a:r>
          </a:p>
          <a:p>
            <a:pPr marL="185738" lvl="0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изобразительных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- «задание на визуальное самовыражение»;</a:t>
            </a:r>
          </a:p>
          <a:p>
            <a:pPr marL="185738" lvl="0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интонационных</a:t>
            </a:r>
            <a:r>
              <a:rPr lang="ru-RU" sz="15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- «задание на интонационное самовыражение»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2276" y="470900"/>
            <a:ext cx="4213654" cy="3046988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Задание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– по выбранному направлению </a:t>
            </a:r>
          </a:p>
          <a:p>
            <a:pPr>
              <a:buFont typeface="Wingdings" pitchFamily="2" charset="2"/>
              <a:buChar char="ü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«Чудеса случаются!», </a:t>
            </a:r>
          </a:p>
          <a:p>
            <a:pPr>
              <a:buFont typeface="Wingdings" pitchFamily="2" charset="2"/>
              <a:buChar char="ü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«Все начинается с мечты», </a:t>
            </a:r>
          </a:p>
          <a:p>
            <a:pPr>
              <a:buFont typeface="Wingdings" pitchFamily="2" charset="2"/>
              <a:buChar char="ü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«Прикоснись к будущему»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определить тему, сформулировать проблему </a:t>
            </a:r>
            <a:br>
              <a:rPr lang="ru-RU" sz="1500" dirty="0" smtClean="0">
                <a:latin typeface="Arial" pitchFamily="34" charset="0"/>
                <a:cs typeface="Arial" pitchFamily="34" charset="0"/>
              </a:rPr>
            </a:br>
            <a:r>
              <a:rPr lang="ru-RU" sz="1500" dirty="0" smtClean="0">
                <a:latin typeface="Arial" pitchFamily="34" charset="0"/>
                <a:cs typeface="Arial" pitchFamily="34" charset="0"/>
              </a:rPr>
              <a:t>и описать жизненную проблемную ситуацию, наглядно иллюстрирующую высказывание в форме </a:t>
            </a: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художественно-творческого проекта - театральной постановки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для пятиклассников, выступив в роли: 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драматурга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(задание 1)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художника–постановщика</a:t>
            </a:r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(задание 2)</a:t>
            </a:r>
          </a:p>
          <a:p>
            <a:pPr marL="185738" indent="-185738">
              <a:buFont typeface="Wingdings" pitchFamily="2" charset="2"/>
              <a:buChar char="ü"/>
            </a:pPr>
            <a:r>
              <a:rPr lang="ru-RU" sz="1400" b="1" spc="-2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звукорежиссера</a:t>
            </a:r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задание 3)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633" y="1736268"/>
            <a:ext cx="3406225" cy="911019"/>
          </a:xfrm>
          <a:prstGeom prst="rect">
            <a:avLst/>
          </a:prstGeom>
          <a:solidFill>
            <a:srgbClr val="EDF6F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1400" b="1" spc="-20" dirty="0" smtClean="0">
                <a:solidFill>
                  <a:srgbClr val="8A0000"/>
                </a:solidFill>
                <a:latin typeface="Arial" pitchFamily="34" charset="0"/>
                <a:cs typeface="Arial" pitchFamily="34" charset="0"/>
              </a:rPr>
              <a:t>Художественная грамотность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ru-RU" sz="1400" spc="-2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владение методами эстетического познания, </a:t>
            </a: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элементарными навыками </a:t>
            </a:r>
            <a:br>
              <a:rPr lang="ru-RU" sz="1400" spc="-20" dirty="0" smtClean="0">
                <a:latin typeface="Arial" pitchFamily="34" charset="0"/>
                <a:cs typeface="Arial" pitchFamily="34" charset="0"/>
              </a:rPr>
            </a:br>
            <a:r>
              <a:rPr lang="ru-RU" sz="1400" spc="-20" dirty="0" smtClean="0">
                <a:latin typeface="Arial" pitchFamily="34" charset="0"/>
                <a:cs typeface="Arial" pitchFamily="34" charset="0"/>
              </a:rPr>
              <a:t>в области искусства</a:t>
            </a:r>
            <a:endParaRPr lang="ru-RU" sz="1400" i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3714322" y="767523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3680683" y="2847919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3709516" y="182574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7395948" y="1964755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 rot="16200000">
            <a:off x="1390943" y="3552275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>
            <a:off x="3653063" y="43747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6797778" y="32894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5400000">
            <a:off x="11430373" y="3307109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689766" y="6088011"/>
            <a:ext cx="3063083" cy="338554"/>
          </a:xfrm>
          <a:prstGeom prst="rect">
            <a:avLst/>
          </a:prstGeom>
          <a:solidFill>
            <a:srgbClr val="FFCCCC"/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Формирование и оценка …..</a:t>
            </a:r>
          </a:p>
        </p:txBody>
      </p:sp>
      <p:sp>
        <p:nvSpPr>
          <p:cNvPr id="24" name="Штриховая стрелка вправо 23"/>
          <p:cNvSpPr/>
          <p:nvPr/>
        </p:nvSpPr>
        <p:spPr>
          <a:xfrm rot="5400000">
            <a:off x="2860778" y="53468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 rot="5400000">
            <a:off x="7902678" y="556276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4933" y="151872"/>
            <a:ext cx="10422464" cy="652092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5738" lvl="0" algn="just"/>
            <a:endParaRPr lang="ru-RU" sz="2000" dirty="0" smtClean="0">
              <a:solidFill>
                <a:schemeClr val="tx1"/>
              </a:solidFill>
            </a:endParaRPr>
          </a:p>
          <a:p>
            <a:pPr marL="185738" lvl="0" algn="just"/>
            <a:r>
              <a:rPr lang="ru-RU" sz="2400" i="1" u="sng" dirty="0" smtClean="0">
                <a:solidFill>
                  <a:srgbClr val="C00000"/>
                </a:solidFill>
              </a:rPr>
              <a:t>Стратегические документы </a:t>
            </a:r>
            <a:r>
              <a:rPr lang="ru-RU" sz="2400" i="1" u="sng" dirty="0">
                <a:solidFill>
                  <a:srgbClr val="C00000"/>
                </a:solidFill>
              </a:rPr>
              <a:t>федерального уровня, </a:t>
            </a:r>
            <a:r>
              <a:rPr lang="ru-RU" sz="2400" i="1" u="sng" dirty="0" smtClean="0">
                <a:solidFill>
                  <a:srgbClr val="C00000"/>
                </a:solidFill>
              </a:rPr>
              <a:t>избранные </a:t>
            </a:r>
            <a:r>
              <a:rPr lang="ru-RU" sz="2400" i="1" u="sng" dirty="0">
                <a:solidFill>
                  <a:srgbClr val="C00000"/>
                </a:solidFill>
              </a:rPr>
              <a:t>в качестве нормативного ориентира сессии в рамках компетенций</a:t>
            </a:r>
            <a:r>
              <a:rPr lang="ru-RU" sz="2400" i="1" u="sng" dirty="0" smtClean="0">
                <a:solidFill>
                  <a:srgbClr val="C00000"/>
                </a:solidFill>
              </a:rPr>
              <a:t>:</a:t>
            </a:r>
          </a:p>
          <a:p>
            <a:pPr marL="185738" lvl="0" algn="just"/>
            <a:endParaRPr lang="ru-RU" sz="2000" dirty="0">
              <a:solidFill>
                <a:schemeClr val="tx1"/>
              </a:solidFill>
            </a:endParaRPr>
          </a:p>
          <a:p>
            <a:pPr marL="642938" indent="-457200" algn="just">
              <a:buFontTx/>
              <a:buChar char="-"/>
            </a:pPr>
            <a:r>
              <a:rPr lang="ru-RU" sz="2800" i="1" u="sng" dirty="0" smtClean="0">
                <a:solidFill>
                  <a:schemeClr val="tx1"/>
                </a:solidFill>
              </a:rPr>
              <a:t>Концепция </a:t>
            </a:r>
            <a:r>
              <a:rPr lang="ru-RU" sz="2800" i="1" u="sng" dirty="0">
                <a:solidFill>
                  <a:schemeClr val="tx1"/>
                </a:solidFill>
              </a:rPr>
              <a:t>сохранения и развития нематериального этнокультурного достояния Российской Федерации </a:t>
            </a:r>
            <a:r>
              <a:rPr lang="ru-RU" sz="2800" i="1" dirty="0">
                <a:solidFill>
                  <a:schemeClr val="tx1"/>
                </a:solidFill>
              </a:rPr>
              <a:t>утверждена распоряжением Правительства РФ от 02.02.2024 № 206-р. Определяет цели, задачи и принципы государственной поддержки на период до 2030 года</a:t>
            </a:r>
            <a:r>
              <a:rPr lang="ru-RU" sz="2800" i="1" dirty="0" smtClean="0">
                <a:solidFill>
                  <a:schemeClr val="tx1"/>
                </a:solidFill>
              </a:rPr>
              <a:t>;</a:t>
            </a:r>
          </a:p>
          <a:p>
            <a:pPr marL="185738" algn="just"/>
            <a:endParaRPr lang="ru-RU" sz="2800" dirty="0">
              <a:solidFill>
                <a:schemeClr val="tx1"/>
              </a:solidFill>
            </a:endParaRPr>
          </a:p>
          <a:p>
            <a:pPr marL="642938" indent="-457200" algn="just">
              <a:buFontTx/>
              <a:buChar char="-"/>
            </a:pPr>
            <a:r>
              <a:rPr lang="ru-RU" sz="2800" i="1" dirty="0" smtClean="0">
                <a:solidFill>
                  <a:schemeClr val="tx1"/>
                </a:solidFill>
              </a:rPr>
              <a:t>Профессиональный </a:t>
            </a:r>
            <a:r>
              <a:rPr lang="ru-RU" sz="2800" i="1" dirty="0">
                <a:solidFill>
                  <a:schemeClr val="tx1"/>
                </a:solidFill>
              </a:rPr>
              <a:t>стандарт педагога (основная школа</a:t>
            </a:r>
            <a:r>
              <a:rPr lang="ru-RU" sz="2800" i="1" dirty="0" smtClean="0">
                <a:solidFill>
                  <a:schemeClr val="tx1"/>
                </a:solidFill>
              </a:rPr>
              <a:t>);</a:t>
            </a:r>
          </a:p>
          <a:p>
            <a:pPr marL="642938" indent="-457200" algn="just">
              <a:buFontTx/>
              <a:buChar char="-"/>
            </a:pPr>
            <a:endParaRPr lang="ru-RU" sz="2800" i="1" dirty="0">
              <a:solidFill>
                <a:schemeClr val="tx1"/>
              </a:solidFill>
            </a:endParaRPr>
          </a:p>
          <a:p>
            <a:pPr marL="185738" algn="just"/>
            <a:r>
              <a:rPr lang="ru-RU" sz="2800" i="1" dirty="0" smtClean="0">
                <a:solidFill>
                  <a:schemeClr val="tx1"/>
                </a:solidFill>
              </a:rPr>
              <a:t>- </a:t>
            </a:r>
            <a:r>
              <a:rPr lang="ru-RU" sz="2800" i="1" dirty="0">
                <a:solidFill>
                  <a:schemeClr val="tx1"/>
                </a:solidFill>
              </a:rPr>
              <a:t>ФООП, ФРП (музыка, изобразительное искусства).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-2481265" y="2667526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2" y="5347230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104" y="199522"/>
            <a:ext cx="1509628" cy="1036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539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19049"/>
            <a:ext cx="123444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66333" y="290246"/>
            <a:ext cx="9692217" cy="169439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9933FF"/>
                </a:solidFill>
              </a:rPr>
              <a:t>Стратегические ориентиры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Устанавливается связь нормативных требований 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 </a:t>
            </a:r>
            <a:r>
              <a:rPr lang="ru-RU" sz="2000" dirty="0">
                <a:solidFill>
                  <a:schemeClr val="tx1"/>
                </a:solidFill>
              </a:rPr>
              <a:t>развитием методической работы в муниципалитетах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04128" y="4926010"/>
            <a:ext cx="4340223" cy="169439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9933FF"/>
                </a:solidFill>
              </a:rPr>
              <a:t>Имеющиеся дефициты?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-2709865" y="2667529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2" y="5532438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104" y="199522"/>
            <a:ext cx="1509628" cy="103661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76396" y="2047133"/>
            <a:ext cx="9692217" cy="133715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635689"/>
              </p:ext>
            </p:extLst>
          </p:nvPr>
        </p:nvGraphicFramePr>
        <p:xfrm>
          <a:off x="2203450" y="2275218"/>
          <a:ext cx="8128000" cy="11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2854920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182661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9933FF"/>
                          </a:solidFill>
                        </a:rPr>
                        <a:t>Я</a:t>
                      </a:r>
                      <a:r>
                        <a:rPr lang="ru-RU" sz="2400" b="1" i="1" dirty="0" smtClean="0">
                          <a:solidFill>
                            <a:schemeClr val="tx1"/>
                          </a:solidFill>
                        </a:rPr>
                        <a:t> - Педагог</a:t>
                      </a:r>
                      <a:endParaRPr lang="ru-RU" sz="24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9933FF"/>
                          </a:solidFill>
                        </a:rPr>
                        <a:t>Я</a:t>
                      </a:r>
                      <a:r>
                        <a:rPr lang="ru-RU" sz="2400" b="1" i="1" dirty="0" smtClean="0">
                          <a:solidFill>
                            <a:schemeClr val="tx1"/>
                          </a:solidFill>
                        </a:rPr>
                        <a:t> – Руководитель ММО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20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7313" algn="ctr" eaLnBrk="0" hangingPunct="0">
                        <a:spcBef>
                          <a:spcPts val="300"/>
                        </a:spcBef>
                        <a:buClr>
                          <a:schemeClr val="hlink"/>
                        </a:buClr>
                        <a:buSzPct val="80000"/>
                        <a:defRPr/>
                      </a:pPr>
                      <a:r>
                        <a:rPr lang="ru-RU" sz="1600" b="1" spc="-20" dirty="0" smtClean="0">
                          <a:solidFill>
                            <a:srgbClr val="9933FF"/>
                          </a:solidFill>
                          <a:latin typeface="Arial" pitchFamily="34" charset="0"/>
                          <a:cs typeface="Arial" pitchFamily="34" charset="0"/>
                        </a:rPr>
                        <a:t>Профессиональные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313" algn="ctr" eaLnBrk="0" hangingPunct="0">
                        <a:spcBef>
                          <a:spcPts val="300"/>
                        </a:spcBef>
                        <a:buClr>
                          <a:schemeClr val="hlink"/>
                        </a:buClr>
                        <a:buSzPct val="80000"/>
                        <a:defRPr/>
                      </a:pPr>
                      <a:r>
                        <a:rPr lang="ru-RU" sz="1600" b="1" spc="-20" dirty="0" smtClean="0">
                          <a:solidFill>
                            <a:srgbClr val="9933FF"/>
                          </a:solidFill>
                          <a:latin typeface="Arial" pitchFamily="34" charset="0"/>
                          <a:cs typeface="Arial" pitchFamily="34" charset="0"/>
                        </a:rPr>
                        <a:t>Профессиональные компетенции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959120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 rot="16200000">
            <a:off x="-1033574" y="2742456"/>
            <a:ext cx="3553039" cy="1191686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9933FF"/>
                </a:solidFill>
              </a:rPr>
              <a:t>Задание 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1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544355" y="932978"/>
            <a:ext cx="11461315" cy="6130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Работа в группах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4634" y="2687880"/>
            <a:ext cx="1328803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2792" y="4514154"/>
            <a:ext cx="11424443" cy="861774"/>
          </a:xfrm>
          <a:prstGeom prst="rect">
            <a:avLst/>
          </a:prstGeom>
          <a:solidFill>
            <a:srgbClr val="CCCC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Стратегическое планирование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методической работы на следующий учебный год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определение приоритетных направлений работы ММО с учетом выявленных дефицитов в контексте о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беспечения качества реализации ПО «Искусство» в соответствии с обновленными ФГОС ОО, ФООП, ФРП</a:t>
            </a:r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2818" y="2726953"/>
            <a:ext cx="137191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68092" y="2726953"/>
            <a:ext cx="170755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3</a:t>
            </a:r>
          </a:p>
        </p:txBody>
      </p:sp>
      <p:sp>
        <p:nvSpPr>
          <p:cNvPr id="28" name="Штриховая стрелка вправо 27"/>
          <p:cNvSpPr/>
          <p:nvPr/>
        </p:nvSpPr>
        <p:spPr>
          <a:xfrm rot="5400000">
            <a:off x="3776103" y="2118659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Штриховая стрелка вправо 28"/>
          <p:cNvSpPr/>
          <p:nvPr/>
        </p:nvSpPr>
        <p:spPr>
          <a:xfrm rot="5400000">
            <a:off x="6251287" y="2116161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триховая стрелка вправо 29"/>
          <p:cNvSpPr/>
          <p:nvPr/>
        </p:nvSpPr>
        <p:spPr>
          <a:xfrm rot="5400000">
            <a:off x="8661900" y="212689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980679" y="322074"/>
            <a:ext cx="10588668" cy="584775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sz="1600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ФООП: </a:t>
            </a:r>
            <a:r>
              <a:rPr lang="ru-RU" sz="1600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стратегические ориентиры</a:t>
            </a:r>
            <a:r>
              <a:rPr lang="ru-RU" sz="1600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деятельности предметных ММО</a:t>
            </a:r>
            <a:endParaRPr lang="ru-RU" sz="1600" dirty="0">
              <a:solidFill>
                <a:srgbClr val="9933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13152" y="2762890"/>
            <a:ext cx="198190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5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74060" y="5963109"/>
            <a:ext cx="4809995" cy="519482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учитель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416189" y="5963109"/>
            <a:ext cx="4584353" cy="513567"/>
          </a:xfrm>
          <a:prstGeom prst="roundRect">
            <a:avLst/>
          </a:prstGeom>
          <a:solidFill>
            <a:srgbClr val="8BB2D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-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ММО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Двойная стрелка влево/вправо 35"/>
          <p:cNvSpPr/>
          <p:nvPr/>
        </p:nvSpPr>
        <p:spPr>
          <a:xfrm>
            <a:off x="5910607" y="5917125"/>
            <a:ext cx="1041400" cy="558800"/>
          </a:xfrm>
          <a:prstGeom prst="leftRightArrow">
            <a:avLst/>
          </a:prstGeom>
          <a:solidFill>
            <a:srgbClr val="79A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63463" y="3720469"/>
            <a:ext cx="11424443" cy="5693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Работа с «Дорожной картой  профессионального роста педагога», </a:t>
            </a:r>
            <a:b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</a:br>
            <a: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выявление профессиональных дефицитов, определение механизмов их преодоления</a:t>
            </a:r>
          </a:p>
        </p:txBody>
      </p:sp>
      <p:sp>
        <p:nvSpPr>
          <p:cNvPr id="32" name="Штриховая стрелка вправо 31"/>
          <p:cNvSpPr/>
          <p:nvPr/>
        </p:nvSpPr>
        <p:spPr>
          <a:xfrm rot="5400000">
            <a:off x="1359487" y="3338025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Штриховая стрелка вправо 30"/>
          <p:cNvSpPr/>
          <p:nvPr/>
        </p:nvSpPr>
        <p:spPr>
          <a:xfrm rot="5400000">
            <a:off x="10669595" y="3260499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63463" y="1634148"/>
            <a:ext cx="11491249" cy="10618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Работа с программным материалом по эмоциональному отклику школьника </a:t>
            </a:r>
          </a:p>
          <a:p>
            <a:pPr algn="ctr"/>
            <a: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 как инструмента формирования ФГ</a:t>
            </a:r>
            <a:r>
              <a:rPr lang="ru-RU" sz="1600" b="1" i="1" dirty="0">
                <a:solidFill>
                  <a:srgbClr val="CC00FF"/>
                </a:solidFill>
              </a:rPr>
              <a:t> </a:t>
            </a:r>
            <a:r>
              <a:rPr lang="ru-RU" sz="1600" b="1" i="1" dirty="0" smtClean="0">
                <a:solidFill>
                  <a:srgbClr val="CC00FF"/>
                </a:solidFill>
              </a:rPr>
              <a:t>и </a:t>
            </a:r>
            <a:r>
              <a:rPr lang="ru-RU" sz="1600" b="1" i="1" dirty="0">
                <a:solidFill>
                  <a:srgbClr val="CC00FF"/>
                </a:solidFill>
              </a:rPr>
              <a:t>обеспечение качества общего </a:t>
            </a:r>
            <a:r>
              <a:rPr lang="ru-RU" sz="1600" b="1" i="1" dirty="0" smtClean="0">
                <a:solidFill>
                  <a:srgbClr val="CC00FF"/>
                </a:solidFill>
              </a:rPr>
              <a:t>образования</a:t>
            </a:r>
          </a:p>
          <a:p>
            <a:pPr algn="ctr"/>
            <a:r>
              <a:rPr lang="ru-RU" sz="1600" b="1" i="1" dirty="0" smtClean="0">
                <a:solidFill>
                  <a:srgbClr val="CC00FF"/>
                </a:solidFill>
              </a:rPr>
              <a:t> </a:t>
            </a:r>
            <a:r>
              <a:rPr lang="ru-RU" sz="1600" b="1" i="1" dirty="0">
                <a:solidFill>
                  <a:srgbClr val="CC00FF"/>
                </a:solidFill>
              </a:rPr>
              <a:t>в соответствии с обновленными ФГОС ОО, ФООП и ФРП»</a:t>
            </a:r>
          </a:p>
          <a:p>
            <a:pPr algn="ctr"/>
            <a:r>
              <a:rPr lang="ru-RU" sz="1550" b="1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выявление образовательных дефицитов, определение механизмов их преодоления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65798" y="2701029"/>
            <a:ext cx="156763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6</a:t>
            </a:r>
          </a:p>
        </p:txBody>
      </p:sp>
      <p:sp>
        <p:nvSpPr>
          <p:cNvPr id="41" name="Штриховая стрелка вправо 40"/>
          <p:cNvSpPr/>
          <p:nvPr/>
        </p:nvSpPr>
        <p:spPr>
          <a:xfrm rot="5400000">
            <a:off x="10680678" y="1991194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Штриховая стрелка вправо 41"/>
          <p:cNvSpPr/>
          <p:nvPr/>
        </p:nvSpPr>
        <p:spPr>
          <a:xfrm rot="5400000">
            <a:off x="1413505" y="1968230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Штриховая стрелка вправо 42"/>
          <p:cNvSpPr/>
          <p:nvPr/>
        </p:nvSpPr>
        <p:spPr>
          <a:xfrm rot="16200000">
            <a:off x="10735590" y="4173762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Штриховая стрелка вправо 43"/>
          <p:cNvSpPr/>
          <p:nvPr/>
        </p:nvSpPr>
        <p:spPr>
          <a:xfrm rot="16200000">
            <a:off x="1315385" y="4253002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Штриховая стрелка вправо 44"/>
          <p:cNvSpPr/>
          <p:nvPr/>
        </p:nvSpPr>
        <p:spPr>
          <a:xfrm rot="16200000">
            <a:off x="10740070" y="5526242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Штриховая стрелка вправо 45"/>
          <p:cNvSpPr/>
          <p:nvPr/>
        </p:nvSpPr>
        <p:spPr>
          <a:xfrm rot="16200000">
            <a:off x="1315385" y="5511357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триховая стрелка вправо 25"/>
          <p:cNvSpPr/>
          <p:nvPr/>
        </p:nvSpPr>
        <p:spPr>
          <a:xfrm rot="5400000">
            <a:off x="1406830" y="1354976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Штриховая стрелка вправо 32"/>
          <p:cNvSpPr/>
          <p:nvPr/>
        </p:nvSpPr>
        <p:spPr>
          <a:xfrm rot="5400000">
            <a:off x="10669595" y="1424738"/>
            <a:ext cx="360040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5619001" y="2783736"/>
            <a:ext cx="1923081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Группа 4</a:t>
            </a:r>
          </a:p>
        </p:txBody>
      </p:sp>
    </p:spTree>
    <p:extLst>
      <p:ext uri="{BB962C8B-B14F-4D97-AF65-F5344CB8AC3E}">
        <p14:creationId xmlns:p14="http://schemas.microsoft.com/office/powerpoint/2010/main" val="348002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3444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8000" y="723900"/>
            <a:ext cx="9918700" cy="175260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Способы действий (умения)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профессионального </a:t>
            </a:r>
            <a:r>
              <a:rPr lang="ru-RU" sz="2800" b="1" dirty="0">
                <a:solidFill>
                  <a:schemeClr val="tx1"/>
                </a:solidFill>
              </a:rPr>
              <a:t>самосовершенствования, 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формируемые в процессе стратегической сессии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0978" y="2659814"/>
            <a:ext cx="10257370" cy="4198186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sz="2400" b="1" dirty="0">
                <a:solidFill>
                  <a:srgbClr val="9933FF"/>
                </a:solidFill>
              </a:rPr>
              <a:t>Индивидуальный образовательный маршрут</a:t>
            </a:r>
            <a:endParaRPr lang="ru-RU" sz="2400" dirty="0">
              <a:solidFill>
                <a:srgbClr val="9933FF"/>
              </a:solidFill>
            </a:endParaRPr>
          </a:p>
          <a:p>
            <a:pPr algn="ctr"/>
            <a:r>
              <a:rPr lang="ru-RU" sz="2400" b="1" dirty="0">
                <a:solidFill>
                  <a:srgbClr val="9933FF"/>
                </a:solidFill>
              </a:rPr>
              <a:t>(</a:t>
            </a:r>
            <a:r>
              <a:rPr lang="ru-RU" sz="2400" b="1" i="1" dirty="0">
                <a:solidFill>
                  <a:srgbClr val="9933FF"/>
                </a:solidFill>
              </a:rPr>
              <a:t>дальнейшая цель)</a:t>
            </a:r>
            <a:endParaRPr lang="ru-RU" sz="2400" dirty="0">
              <a:solidFill>
                <a:srgbClr val="9933FF"/>
              </a:solidFill>
            </a:endParaRPr>
          </a:p>
          <a:p>
            <a:pPr algn="ctr"/>
            <a:r>
              <a:rPr lang="ru-RU" b="1" i="1" dirty="0">
                <a:solidFill>
                  <a:srgbClr val="9933FF"/>
                </a:solidFill>
              </a:rPr>
              <a:t> </a:t>
            </a:r>
            <a:endParaRPr lang="ru-RU" dirty="0">
              <a:solidFill>
                <a:srgbClr val="9933FF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ФИО ____________________________________________________________________________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Муниципалитет__________________________________________________________________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Актуальные темы для ПК: 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_________________________________________________________________________________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Формы ПК: ______________________________________________________________________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_________________________________________________________________________________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Выводы рефлексивной практики: __________________________________________________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-2498198" y="2667527"/>
            <a:ext cx="6943726" cy="1608669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59" y="5404645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104" y="199522"/>
            <a:ext cx="1509628" cy="103661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16200000">
            <a:off x="-956730" y="2686052"/>
            <a:ext cx="3867154" cy="127635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Дорожная карта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9575"/>
            <a:ext cx="12344400" cy="69521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98282" y="744008"/>
            <a:ext cx="10119584" cy="191800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cs typeface="Arial" pitchFamily="34" charset="0"/>
              </a:rPr>
              <a:t>Подведение итогов работы групп </a:t>
            </a:r>
          </a:p>
          <a:p>
            <a:pPr algn="ctr"/>
            <a:r>
              <a:rPr lang="ru-RU" sz="2800" b="1" i="1" dirty="0" smtClean="0">
                <a:solidFill>
                  <a:schemeClr val="tx1"/>
                </a:solidFill>
                <a:cs typeface="Arial" pitchFamily="34" charset="0"/>
              </a:rPr>
              <a:t>Перспектива </a:t>
            </a:r>
            <a:r>
              <a:rPr lang="ru-RU" sz="2800" b="1" i="1" dirty="0">
                <a:solidFill>
                  <a:schemeClr val="tx1"/>
                </a:solidFill>
                <a:cs typeface="Arial" pitchFamily="34" charset="0"/>
              </a:rPr>
              <a:t>деятельности руководителя ММО</a:t>
            </a:r>
          </a:p>
          <a:p>
            <a:pPr algn="ctr"/>
            <a:r>
              <a:rPr lang="ru-RU" sz="3600" b="1" i="1" dirty="0" smtClean="0">
                <a:solidFill>
                  <a:srgbClr val="CC00FF"/>
                </a:solidFill>
              </a:rPr>
              <a:t>Результаты </a:t>
            </a:r>
            <a:r>
              <a:rPr lang="ru-RU" sz="3600" b="1" i="1" dirty="0">
                <a:solidFill>
                  <a:srgbClr val="CC00FF"/>
                </a:solidFill>
              </a:rPr>
              <a:t>стратегического планирования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-2715753" y="2618574"/>
            <a:ext cx="7002467" cy="1625601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Picture 7" descr="http://www.edu54.ru/community/images/img0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554" y="0"/>
            <a:ext cx="1509628" cy="1036611"/>
          </a:xfrm>
          <a:prstGeom prst="rect">
            <a:avLst/>
          </a:prstGeom>
          <a:noFill/>
        </p:spPr>
      </p:pic>
      <p:pic>
        <p:nvPicPr>
          <p:cNvPr id="5" name="image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8" y="5390622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 rot="16200000">
            <a:off x="-1534322" y="2995992"/>
            <a:ext cx="4616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spc="-8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Стратегическая </a:t>
            </a:r>
            <a:r>
              <a:rPr lang="ru-RU" sz="2200" b="1" spc="-8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сессия </a:t>
            </a:r>
            <a:r>
              <a:rPr lang="ru-RU" sz="2200" b="1" spc="-8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2024                </a:t>
            </a:r>
            <a:r>
              <a:rPr lang="ru-RU" sz="2200" b="1" spc="-8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ММО «Искусство»</a:t>
            </a:r>
            <a:endParaRPr lang="ru-RU" sz="2200" b="1" spc="-80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1800" y="2701167"/>
            <a:ext cx="6743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algn="ctr"/>
            <a:r>
              <a:rPr lang="ru-RU" b="1" dirty="0">
                <a:solidFill>
                  <a:srgbClr val="CC00FF"/>
                </a:solidFill>
              </a:rPr>
              <a:t>Обеспечение качества общего образования в соответствии с обновленными ФГОС ОО, ФООП и </a:t>
            </a:r>
            <a:r>
              <a:rPr lang="ru-RU" b="1" dirty="0" smtClean="0">
                <a:solidFill>
                  <a:srgbClr val="CC00FF"/>
                </a:solidFill>
              </a:rPr>
              <a:t>ФРП</a:t>
            </a:r>
            <a:endParaRPr lang="ru-RU" b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6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5" y="0"/>
            <a:ext cx="12259735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0398" y="839258"/>
            <a:ext cx="10803467" cy="255164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02087" y="1145583"/>
            <a:ext cx="77342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kern="10" dirty="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33FF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Book Antiqua"/>
              </a:rPr>
              <a:t>Творческих Вам успехов!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11742" y="1497909"/>
            <a:ext cx="3710515" cy="1477328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cs typeface="Arial" panose="020B0604020202020204" pitchFamily="34" charset="0"/>
              </a:rPr>
              <a:t>630007, г. Новосибирск</a:t>
            </a:r>
          </a:p>
          <a:p>
            <a:pPr algn="ctr">
              <a:defRPr/>
            </a:pPr>
            <a:r>
              <a:rPr lang="ru-RU" b="1" dirty="0">
                <a:cs typeface="Arial" panose="020B0604020202020204" pitchFamily="34" charset="0"/>
              </a:rPr>
              <a:t>   ул. Красный проспект д. 2</a:t>
            </a:r>
          </a:p>
          <a:p>
            <a:pPr algn="ctr">
              <a:defRPr/>
            </a:pPr>
            <a:r>
              <a:rPr lang="ru-RU" b="1" dirty="0">
                <a:cs typeface="Arial" panose="020B0604020202020204" pitchFamily="34" charset="0"/>
              </a:rPr>
              <a:t>+7(383 ) 210-16-96</a:t>
            </a:r>
          </a:p>
          <a:p>
            <a:pPr algn="ctr">
              <a:defRPr/>
            </a:pPr>
            <a:r>
              <a:rPr lang="en-US" b="1" dirty="0">
                <a:cs typeface="Arial" panose="020B0604020202020204" pitchFamily="34" charset="0"/>
              </a:rPr>
              <a:t>e</a:t>
            </a:r>
            <a:r>
              <a:rPr lang="ru-RU" b="1" dirty="0">
                <a:cs typeface="Arial" panose="020B0604020202020204" pitchFamily="34" charset="0"/>
              </a:rPr>
              <a:t>-</a:t>
            </a:r>
            <a:r>
              <a:rPr lang="en-US" b="1" dirty="0">
                <a:cs typeface="Arial" panose="020B0604020202020204" pitchFamily="34" charset="0"/>
              </a:rPr>
              <a:t>mail</a:t>
            </a:r>
            <a:r>
              <a:rPr lang="ru-RU" b="1" dirty="0">
                <a:cs typeface="Arial" panose="020B0604020202020204" pitchFamily="34" charset="0"/>
              </a:rPr>
              <a:t>:</a:t>
            </a:r>
            <a:r>
              <a:rPr lang="en-US" b="1" dirty="0">
                <a:cs typeface="Arial" panose="020B0604020202020204" pitchFamily="34" charset="0"/>
              </a:rPr>
              <a:t> isitex@mail</a:t>
            </a:r>
            <a:r>
              <a:rPr lang="ru-RU" b="1" dirty="0">
                <a:cs typeface="Arial" panose="020B0604020202020204" pitchFamily="34" charset="0"/>
              </a:rPr>
              <a:t>.</a:t>
            </a:r>
            <a:r>
              <a:rPr lang="en-US" b="1" dirty="0">
                <a:cs typeface="Arial" panose="020B0604020202020204" pitchFamily="34" charset="0"/>
              </a:rPr>
              <a:t>Ru</a:t>
            </a:r>
            <a:endParaRPr lang="ru-RU" b="1" dirty="0"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b="1" dirty="0">
                <a:cs typeface="Arial" panose="020B0604020202020204" pitchFamily="34" charset="0"/>
              </a:rPr>
              <a:t>www</a:t>
            </a:r>
            <a:r>
              <a:rPr lang="ru-RU" b="1" dirty="0">
                <a:cs typeface="Arial" panose="020B0604020202020204" pitchFamily="34" charset="0"/>
              </a:rPr>
              <a:t>.</a:t>
            </a:r>
            <a:r>
              <a:rPr lang="en-US" b="1" dirty="0">
                <a:cs typeface="Arial" panose="020B0604020202020204" pitchFamily="34" charset="0"/>
              </a:rPr>
              <a:t>nipkipro</a:t>
            </a:r>
            <a:r>
              <a:rPr lang="ru-RU" b="1" dirty="0">
                <a:cs typeface="Arial" panose="020B0604020202020204" pitchFamily="34" charset="0"/>
              </a:rPr>
              <a:t>.</a:t>
            </a:r>
            <a:r>
              <a:rPr lang="en-US" b="1" dirty="0">
                <a:cs typeface="Arial" panose="020B0604020202020204" pitchFamily="34" charset="0"/>
              </a:rPr>
              <a:t>ru</a:t>
            </a:r>
            <a:endParaRPr lang="ru-RU" b="1" dirty="0"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15815" y="4989186"/>
            <a:ext cx="3886200" cy="1754326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cs typeface="Arial" panose="020B0604020202020204" pitchFamily="34" charset="0"/>
              </a:rPr>
              <a:t>кафедра социально-гуманитарных дисциплин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cs typeface="Arial" panose="020B0604020202020204" pitchFamily="34" charset="0"/>
              </a:rPr>
              <a:t>ПО «Искусство»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cs typeface="Arial" panose="020B0604020202020204" pitchFamily="34" charset="0"/>
              </a:rPr>
              <a:t> ГАУ ДПО НСО НИПКиПРО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cs typeface="Arial" panose="020B0604020202020204" pitchFamily="34" charset="0"/>
              </a:rPr>
              <a:t>г. Новосибирс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2000" i="1" dirty="0">
                <a:solidFill>
                  <a:srgbClr val="000000"/>
                </a:solidFill>
              </a:rPr>
              <a:t/>
            </a:r>
            <a:br>
              <a:rPr lang="ru-RU" sz="2000" i="1" dirty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11" name="Рисунок 10" descr="C:\Users\Каф Искусства\Desktop\article762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7" y="4649551"/>
            <a:ext cx="2761383" cy="219056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750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924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9733" y="524933"/>
            <a:ext cx="10634134" cy="2624667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 smtClean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 smtClean="0">
              <a:solidFill>
                <a:srgbClr val="99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творчества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самоотдача,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шумиха, не успех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Печально, ничего не знача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Быть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притчей на устах у всех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надо жить без самозванства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–Жить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так, чтобы, в конце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концов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себе любовь пространства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Услышать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будущего зов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r">
              <a:lnSpc>
                <a:spcPct val="115000"/>
              </a:lnSpc>
            </a:pP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Борис Пастернак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11200"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2311399"/>
            <a:ext cx="1765829" cy="176953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652" y="4875954"/>
            <a:ext cx="1764348" cy="17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5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7467" y="744008"/>
            <a:ext cx="10820399" cy="169439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C00FF"/>
                </a:solidFill>
              </a:rPr>
              <a:t>«</a:t>
            </a:r>
            <a:r>
              <a:rPr lang="ru-RU" sz="2000" b="1" i="1" dirty="0">
                <a:solidFill>
                  <a:srgbClr val="CC00FF"/>
                </a:solidFill>
              </a:rPr>
              <a:t>Использование продуктивных технологий и методик обучения </a:t>
            </a:r>
          </a:p>
          <a:p>
            <a:pPr algn="ctr"/>
            <a:r>
              <a:rPr lang="ru-RU" sz="2000" b="1" i="1" dirty="0">
                <a:solidFill>
                  <a:srgbClr val="CC00FF"/>
                </a:solidFill>
              </a:rPr>
              <a:t>на занятиях искусством по формированию эмоционального отклика,</a:t>
            </a:r>
          </a:p>
          <a:p>
            <a:pPr algn="ctr"/>
            <a:r>
              <a:rPr lang="ru-RU" sz="2000" b="1" i="1" dirty="0">
                <a:solidFill>
                  <a:srgbClr val="CC00FF"/>
                </a:solidFill>
              </a:rPr>
              <a:t> как основы функциональной грамоты и обеспечение качества общего образования в соответствии с обновленными ФГОС ОО, ФООП и ФРП»</a:t>
            </a:r>
          </a:p>
          <a:p>
            <a:pPr algn="ctr"/>
            <a:endParaRPr lang="ru-RU" sz="2800" b="1" i="1" u="sng" dirty="0">
              <a:solidFill>
                <a:srgbClr val="CC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5866" y="0"/>
            <a:ext cx="5198533" cy="574676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2800" b="1" i="1" dirty="0" smtClean="0">
                <a:solidFill>
                  <a:srgbClr val="9933FF"/>
                </a:solidFill>
              </a:rPr>
              <a:t>Стратегическая сессия 2024</a:t>
            </a:r>
            <a:endParaRPr lang="ru-RU" sz="2800" b="1" i="1" dirty="0">
              <a:solidFill>
                <a:srgbClr val="9933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301471"/>
            <a:ext cx="2997200" cy="91440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9933FF"/>
                </a:solidFill>
              </a:rPr>
              <a:t>Я</a:t>
            </a:r>
            <a:r>
              <a:rPr lang="ru-RU" sz="3200" b="1" i="1" dirty="0" smtClean="0">
                <a:solidFill>
                  <a:schemeClr val="tx1"/>
                </a:solidFill>
              </a:rPr>
              <a:t> - Педагог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14267" y="3234266"/>
            <a:ext cx="3877733" cy="914400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9933FF"/>
                </a:solidFill>
              </a:rPr>
              <a:t>Я</a:t>
            </a:r>
            <a:r>
              <a:rPr lang="ru-RU" sz="3200" b="1" i="1" dirty="0" smtClean="0">
                <a:solidFill>
                  <a:schemeClr val="tx1"/>
                </a:solidFill>
              </a:rPr>
              <a:t> – Руководитель ММО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199" y="5281561"/>
            <a:ext cx="1727199" cy="1576439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859"/>
            <a:ext cx="1765829" cy="176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12344400" cy="6943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8650" y="670736"/>
            <a:ext cx="6220883" cy="2117724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Концепция</a:t>
            </a:r>
          </a:p>
          <a:p>
            <a:pPr algn="ctr"/>
            <a:r>
              <a:rPr lang="ru-RU" sz="2400" b="1" dirty="0" smtClean="0">
                <a:solidFill>
                  <a:srgbClr val="9933FF"/>
                </a:solidFill>
              </a:rPr>
              <a:t>создания </a:t>
            </a:r>
            <a:r>
              <a:rPr lang="ru-RU" sz="2400" b="1" dirty="0">
                <a:solidFill>
                  <a:srgbClr val="9933FF"/>
                </a:solidFill>
              </a:rPr>
              <a:t>единой федеральной </a:t>
            </a:r>
            <a:r>
              <a:rPr lang="ru-RU" sz="2400" b="1" dirty="0" smtClean="0">
                <a:solidFill>
                  <a:srgbClr val="9933FF"/>
                </a:solidFill>
              </a:rPr>
              <a:t>системы  </a:t>
            </a:r>
            <a:r>
              <a:rPr lang="ru-RU" sz="2400" b="1" dirty="0">
                <a:solidFill>
                  <a:srgbClr val="9933FF"/>
                </a:solidFill>
              </a:rPr>
              <a:t>научно- методического сопровождения педагогических </a:t>
            </a:r>
            <a:r>
              <a:rPr lang="ru-RU" sz="2400" b="1" dirty="0" smtClean="0">
                <a:solidFill>
                  <a:srgbClr val="9933FF"/>
                </a:solidFill>
              </a:rPr>
              <a:t> работников и управленческих </a:t>
            </a:r>
            <a:r>
              <a:rPr lang="ru-RU" sz="2400" b="1" dirty="0">
                <a:solidFill>
                  <a:srgbClr val="9933FF"/>
                </a:solidFill>
              </a:rPr>
              <a:t>кадров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9266" y="2820462"/>
            <a:ext cx="5952067" cy="1730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5738" algn="just"/>
            <a:r>
              <a:rPr lang="ru-RU" b="1" i="1" dirty="0">
                <a:solidFill>
                  <a:srgbClr val="C00000"/>
                </a:solidFill>
              </a:rPr>
              <a:t>Стратегические ориентиры</a:t>
            </a:r>
            <a:r>
              <a:rPr lang="ru-RU" dirty="0">
                <a:solidFill>
                  <a:schemeClr val="tx1"/>
                </a:solidFill>
              </a:rPr>
              <a:t>, развития системы методической работы в муниципалитетах, направленной на обеспечение качества образования в контексте требований актуальных ФГОС ОО, содержания ФООП и </a:t>
            </a:r>
            <a:r>
              <a:rPr lang="ru-RU" dirty="0" smtClean="0">
                <a:solidFill>
                  <a:schemeClr val="tx1"/>
                </a:solidFill>
              </a:rPr>
              <a:t>ФРП</a:t>
            </a:r>
            <a:r>
              <a:rPr lang="ru-RU" dirty="0">
                <a:solidFill>
                  <a:schemeClr val="tx1"/>
                </a:solidFill>
              </a:rPr>
              <a:t>; (</a:t>
            </a:r>
            <a:r>
              <a:rPr lang="ru-RU" dirty="0">
                <a:solidFill>
                  <a:srgbClr val="C00000"/>
                </a:solidFill>
              </a:rPr>
              <a:t>в рамках компетенций</a:t>
            </a:r>
            <a:r>
              <a:rPr lang="ru-RU" dirty="0">
                <a:solidFill>
                  <a:schemeClr val="tx1"/>
                </a:solidFill>
              </a:rPr>
              <a:t>);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00667" y="5137682"/>
            <a:ext cx="9398000" cy="157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1463"/>
            <a:r>
              <a:rPr lang="ru-RU" sz="2400" b="1" i="1" dirty="0">
                <a:solidFill>
                  <a:srgbClr val="C00000"/>
                </a:solidFill>
              </a:rPr>
              <a:t>Планируемый результат </a:t>
            </a:r>
            <a:r>
              <a:rPr lang="ru-RU" sz="2400" b="1" i="1" dirty="0">
                <a:solidFill>
                  <a:schemeClr val="tx1"/>
                </a:solidFill>
              </a:rPr>
              <a:t>— </a:t>
            </a:r>
            <a:r>
              <a:rPr lang="ru-RU" sz="2400" b="1" i="1" dirty="0">
                <a:solidFill>
                  <a:srgbClr val="9933FF"/>
                </a:solidFill>
              </a:rPr>
              <a:t>определение профессиональных дефицитов педагогов, ориентиры поняты, приняты и согласованы; создана основа для планирования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849533" y="1015998"/>
            <a:ext cx="5080001" cy="2455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u="sng" dirty="0">
                <a:solidFill>
                  <a:srgbClr val="C00000"/>
                </a:solidFill>
              </a:rPr>
              <a:t>Цель сессии </a:t>
            </a:r>
            <a:r>
              <a:rPr lang="ru-RU" b="1" i="1" dirty="0">
                <a:solidFill>
                  <a:srgbClr val="CC00FF"/>
                </a:solidFill>
              </a:rPr>
              <a:t>— </a:t>
            </a:r>
            <a:r>
              <a:rPr lang="ru-RU" i="1" dirty="0" smtClean="0">
                <a:solidFill>
                  <a:srgbClr val="CC00FF"/>
                </a:solidFill>
              </a:rPr>
              <a:t>согласование стратегических </a:t>
            </a:r>
            <a:r>
              <a:rPr lang="ru-RU" i="1" dirty="0">
                <a:solidFill>
                  <a:srgbClr val="CC00FF"/>
                </a:solidFill>
              </a:rPr>
              <a:t>ориентиров </a:t>
            </a:r>
            <a:r>
              <a:rPr lang="ru-RU" i="1" dirty="0" smtClean="0">
                <a:solidFill>
                  <a:srgbClr val="CC00FF"/>
                </a:solidFill>
              </a:rPr>
              <a:t>методической работы </a:t>
            </a:r>
            <a:r>
              <a:rPr lang="ru-RU" i="1" dirty="0">
                <a:solidFill>
                  <a:srgbClr val="CC00FF"/>
                </a:solidFill>
              </a:rPr>
              <a:t>в муниципалитетах, </a:t>
            </a:r>
            <a:r>
              <a:rPr lang="ru-RU" i="1" dirty="0" smtClean="0">
                <a:solidFill>
                  <a:srgbClr val="CC00FF"/>
                </a:solidFill>
              </a:rPr>
              <a:t>направленной на </a:t>
            </a:r>
            <a:r>
              <a:rPr lang="ru-RU" i="1" dirty="0">
                <a:solidFill>
                  <a:srgbClr val="CC00FF"/>
                </a:solidFill>
              </a:rPr>
              <a:t>улучшение качества образования в рамках компетенций и особенностей профессиональной деятельности каждым работником образования с учетом требований ФГОС ОО, содержанием ФООП и </a:t>
            </a:r>
            <a:r>
              <a:rPr lang="ru-RU" i="1" dirty="0" smtClean="0">
                <a:solidFill>
                  <a:srgbClr val="CC00FF"/>
                </a:solidFill>
              </a:rPr>
              <a:t>ФРП</a:t>
            </a:r>
            <a:r>
              <a:rPr lang="ru-RU" i="1" dirty="0">
                <a:solidFill>
                  <a:srgbClr val="CC00FF"/>
                </a:solidFill>
              </a:rPr>
              <a:t>.</a:t>
            </a:r>
          </a:p>
        </p:txBody>
      </p:sp>
      <p:pic>
        <p:nvPicPr>
          <p:cNvPr id="19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953" y="5261245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66" y="158498"/>
            <a:ext cx="1509628" cy="1036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115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391"/>
            <a:ext cx="123444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4399" y="744008"/>
            <a:ext cx="10803467" cy="1694391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9933FF"/>
                </a:solidFill>
              </a:rPr>
              <a:t>2 часть сессии</a:t>
            </a:r>
          </a:p>
          <a:p>
            <a:pPr algn="ctr"/>
            <a:r>
              <a:rPr lang="ru-RU" sz="3200" b="1" u="heavy" dirty="0" smtClean="0">
                <a:solidFill>
                  <a:srgbClr val="9933FF"/>
                </a:solidFill>
              </a:rPr>
              <a:t>АНАЛИЗ НОРМАТИВНЫХ </a:t>
            </a:r>
            <a:r>
              <a:rPr lang="ru-RU" sz="3200" b="1" u="heavy" dirty="0">
                <a:solidFill>
                  <a:srgbClr val="9933FF"/>
                </a:solidFill>
              </a:rPr>
              <a:t>ДОКУМЕНТОВ</a:t>
            </a:r>
            <a:endParaRPr lang="ru-RU" sz="3200" b="1" dirty="0">
              <a:solidFill>
                <a:srgbClr val="9933FF"/>
              </a:solidFill>
            </a:endParaRPr>
          </a:p>
        </p:txBody>
      </p:sp>
      <p:pic>
        <p:nvPicPr>
          <p:cNvPr id="5" name="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882" y="928422"/>
            <a:ext cx="1090612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://www.edu54.ru/community/images/img02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7635" y="928421"/>
            <a:ext cx="1557832" cy="10697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839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6943725"/>
          </a:xfrm>
          <a:prstGeom prst="rect">
            <a:avLst/>
          </a:prstGeom>
        </p:spPr>
      </p:pic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740862" y="1732248"/>
            <a:ext cx="10983500" cy="1550096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25400" algn="ctr">
            <a:solidFill>
              <a:schemeClr val="bg2">
                <a:lumMod val="7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Качество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- совокупность свойств и характеристик продукции, которые придают ей способность удовлетворять обусловленные или предполагаемые потребности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Показатель качества продукции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количественная характеристика указанных свойств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(Международный стандарт) </a:t>
            </a:r>
            <a:endParaRPr 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342334" y="1426288"/>
            <a:ext cx="32191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spc="-8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Понятие качества</a:t>
            </a:r>
            <a:endParaRPr lang="ru-RU" sz="2000" b="1" spc="-80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7352778" y="4627323"/>
            <a:ext cx="4265112" cy="984337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25400" algn="ctr">
            <a:solidFill>
              <a:schemeClr val="bg2">
                <a:lumMod val="7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соответствие запросам потребителя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2029217" y="4591833"/>
            <a:ext cx="4334005" cy="100730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25400" algn="ctr">
            <a:solidFill>
              <a:schemeClr val="bg2">
                <a:lumMod val="7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соответствие стандартам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или спецификации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Штриховая стрелка вправо 12"/>
          <p:cNvSpPr/>
          <p:nvPr/>
        </p:nvSpPr>
        <p:spPr>
          <a:xfrm rot="5400000">
            <a:off x="3906303" y="4081675"/>
            <a:ext cx="475991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94971" y="3632549"/>
            <a:ext cx="6617645" cy="384721"/>
          </a:xfrm>
          <a:prstGeom prst="rect">
            <a:avLst/>
          </a:prstGeom>
          <a:solidFill>
            <a:srgbClr val="CCCCFF"/>
          </a:solidFill>
        </p:spPr>
        <p:txBody>
          <a:bodyPr wrap="none" rtlCol="0">
            <a:spAutoFit/>
          </a:bodyPr>
          <a:lstStyle/>
          <a:p>
            <a:r>
              <a:rPr lang="ru-RU" sz="1900" dirty="0" smtClean="0">
                <a:latin typeface="Arial" pitchFamily="34" charset="0"/>
                <a:cs typeface="Arial" pitchFamily="34" charset="0"/>
              </a:rPr>
              <a:t>относительность понятия обусловлена двумя аспектами</a:t>
            </a:r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9231955" y="4121341"/>
            <a:ext cx="475991" cy="529726"/>
          </a:xfrm>
          <a:prstGeom prst="stripedRightArrow">
            <a:avLst/>
          </a:prstGeom>
          <a:solidFill>
            <a:srgbClr val="F2F7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05422" y="488272"/>
            <a:ext cx="10133556" cy="1015663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sz="2000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</a:t>
            </a:r>
            <a:br>
              <a:rPr lang="ru-RU" sz="2000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соответствии с обновленными ФГОС ОО, ФООП: </a:t>
            </a:r>
            <a:br>
              <a:rPr lang="ru-RU" sz="2000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стратегические ориентиры</a:t>
            </a:r>
            <a:r>
              <a:rPr lang="ru-RU" sz="2000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деятельности предметных ММО</a:t>
            </a:r>
            <a:endParaRPr lang="ru-RU" sz="2000" dirty="0">
              <a:solidFill>
                <a:srgbClr val="9933FF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853852" y="4033381"/>
            <a:ext cx="9870510" cy="1252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5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5536" t="21223" r="2953" b="13841"/>
          <a:stretch>
            <a:fillRect/>
          </a:stretch>
        </p:blipFill>
        <p:spPr bwMode="auto">
          <a:xfrm>
            <a:off x="481713" y="304907"/>
            <a:ext cx="5348613" cy="327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34875" y="3789210"/>
            <a:ext cx="5061395" cy="231175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Проект «Школа  Минпросвещения  России»  </a:t>
            </a:r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системообразующий механизм сохранения </a:t>
            </a:r>
            <a:b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укрепления </a:t>
            </a:r>
            <a:r>
              <a:rPr lang="ru-RU" sz="15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образовательного суверенитета страны</a:t>
            </a:r>
          </a:p>
          <a:p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Основа - </a:t>
            </a:r>
            <a:r>
              <a:rPr lang="ru-RU" sz="15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единое образовательное пространство РФ</a:t>
            </a:r>
          </a:p>
          <a:p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ФГОС ОО 2021 </a:t>
            </a:r>
          </a:p>
          <a:p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Государственные </a:t>
            </a:r>
            <a:r>
              <a:rPr lang="ru-RU" sz="15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гарантии обеспечения получения качественного общего образования </a:t>
            </a:r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основе </a:t>
            </a:r>
            <a:b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единства</a:t>
            </a:r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обязательных </a:t>
            </a:r>
            <a:r>
              <a:rPr lang="ru-RU" sz="1500" b="1" spc="-2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требований</a:t>
            </a:r>
            <a:r>
              <a:rPr lang="ru-RU" sz="1500" spc="-2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к условиям реализации  ФООП и результатам  их освоения</a:t>
            </a:r>
            <a:endParaRPr lang="ru-RU" sz="1500" spc="-2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61579" y="1830743"/>
            <a:ext cx="3000778" cy="426270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ru-RU" sz="16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ФООП  </a:t>
            </a:r>
            <a:r>
              <a:rPr lang="ru-RU" sz="1500" spc="-2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16.11.2022 N 993)</a:t>
            </a:r>
            <a:endParaRPr lang="ru-RU" sz="1500" spc="-20" dirty="0" smtClean="0">
              <a:latin typeface="Arial" pitchFamily="34" charset="0"/>
              <a:cs typeface="Arial" pitchFamily="34" charset="0"/>
            </a:endParaRPr>
          </a:p>
          <a:p>
            <a:pPr marL="182563" indent="-182563">
              <a:buFont typeface="Wingdings" pitchFamily="2" charset="2"/>
              <a:buChar char="ü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организация учебного процесса с учетом </a:t>
            </a: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требований </a:t>
            </a: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  <a:hlinkClick r:id="rId4"/>
              </a:rPr>
              <a:t>ФГОС</a:t>
            </a: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82563" indent="-182563">
              <a:buFont typeface="Wingdings" pitchFamily="2" charset="2"/>
              <a:buChar char="ü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создание условий для </a:t>
            </a: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становления </a:t>
            </a:r>
            <a:b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и формирования личности обучающегося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marL="182563" indent="-182563">
              <a:buFont typeface="Wingdings" pitchFamily="2" charset="2"/>
              <a:buChar char="ü"/>
            </a:pPr>
            <a:r>
              <a:rPr lang="ru-RU" sz="15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организация деятельности педагогического коллектива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по созданию индивидуальных программ </a:t>
            </a:r>
            <a:br>
              <a:rPr lang="ru-RU" sz="1500" dirty="0" smtClean="0">
                <a:latin typeface="Arial" pitchFamily="34" charset="0"/>
                <a:cs typeface="Arial" pitchFamily="34" charset="0"/>
              </a:rPr>
            </a:br>
            <a:r>
              <a:rPr lang="ru-RU" sz="1500" dirty="0" smtClean="0">
                <a:latin typeface="Arial" pitchFamily="34" charset="0"/>
                <a:cs typeface="Arial" pitchFamily="34" charset="0"/>
              </a:rPr>
              <a:t>и учебных планов для одаренных, успешных и (или) для обучающихся социальных групп, нуждающихся в особом внимании и поддержке</a:t>
            </a:r>
            <a:endParaRPr lang="ru-RU" sz="1500" b="1" spc="-20" dirty="0" smtClean="0">
              <a:solidFill>
                <a:srgbClr val="7E002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25057" y="433401"/>
            <a:ext cx="2999719" cy="130173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ФРП </a:t>
            </a:r>
          </a:p>
          <a:p>
            <a:pPr algn="ctr"/>
            <a:r>
              <a:rPr lang="ru-RU" sz="1600" b="1" spc="-2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учебным предметам </a:t>
            </a:r>
            <a:r>
              <a:rPr lang="ru-RU" sz="16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16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spc="-20" dirty="0" smtClean="0">
                <a:solidFill>
                  <a:srgbClr val="7E002A"/>
                </a:solidFill>
                <a:latin typeface="Arial" pitchFamily="34" charset="0"/>
                <a:cs typeface="Arial" pitchFamily="34" charset="0"/>
              </a:rPr>
              <a:t>музыка ИЗО</a:t>
            </a:r>
            <a:endParaRPr lang="ru-RU" sz="1600" dirty="0"/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8508984" y="5429298"/>
            <a:ext cx="504056" cy="576064"/>
          </a:xfrm>
          <a:prstGeom prst="stripedRightArrow">
            <a:avLst/>
          </a:prstGeom>
          <a:solidFill>
            <a:srgbClr val="F2F7FC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6673" y="4411809"/>
            <a:ext cx="3258353" cy="16742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государственной </a:t>
            </a:r>
            <a:r>
              <a:rPr lang="ru-RU" sz="1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 </a:t>
            </a:r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сохранению </a:t>
            </a:r>
            <a:endParaRPr lang="ru-RU" sz="1600" b="1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укреплению традиционных российских духовно-нравственных </a:t>
            </a:r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ценностей </a:t>
            </a:r>
          </a:p>
          <a:p>
            <a:pPr algn="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(Указ президента от 9.11.22)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Штриховая стрелка вправо 9"/>
          <p:cNvSpPr/>
          <p:nvPr/>
        </p:nvSpPr>
        <p:spPr>
          <a:xfrm rot="16200000">
            <a:off x="1911875" y="3792857"/>
            <a:ext cx="504056" cy="576064"/>
          </a:xfrm>
          <a:prstGeom prst="stripedRightArrow">
            <a:avLst/>
          </a:prstGeom>
          <a:solidFill>
            <a:srgbClr val="F2F7FC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3361387" y="5269455"/>
            <a:ext cx="476518" cy="532922"/>
          </a:xfrm>
          <a:prstGeom prst="stripedRightArrow">
            <a:avLst/>
          </a:prstGeom>
          <a:solidFill>
            <a:srgbClr val="F2F7FC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 flipH="1">
            <a:off x="11414930" y="1255350"/>
            <a:ext cx="431245" cy="576064"/>
          </a:xfrm>
          <a:prstGeom prst="stripedRightArrow">
            <a:avLst/>
          </a:prstGeom>
          <a:solidFill>
            <a:srgbClr val="EFF5F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830326" y="400833"/>
            <a:ext cx="3063153" cy="2062103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Послание Президента Федеральному Собранию </a:t>
            </a:r>
          </a:p>
          <a:p>
            <a:r>
              <a:rPr lang="ru-RU" sz="1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29.02.2024 г.</a:t>
            </a:r>
          </a:p>
          <a:p>
            <a:endParaRPr lang="ru-RU" sz="1600" b="1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Новые национальные проекты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7621073" y="1747450"/>
            <a:ext cx="413362" cy="576064"/>
          </a:xfrm>
          <a:prstGeom prst="stripedRightArrow">
            <a:avLst/>
          </a:prstGeom>
          <a:solidFill>
            <a:srgbClr val="F2F7FC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970960" y="6225436"/>
            <a:ext cx="9290428" cy="369332"/>
          </a:xfrm>
          <a:prstGeom prst="rect">
            <a:avLst/>
          </a:prstGeom>
          <a:solidFill>
            <a:srgbClr val="CCCC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Качественное образование – это соответствие потребностям каждого ученика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7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344400" cy="6943725"/>
          </a:xfrm>
          <a:prstGeom prst="rect">
            <a:avLst/>
          </a:prstGeom>
        </p:spPr>
      </p:pic>
      <p:sp>
        <p:nvSpPr>
          <p:cNvPr id="178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16933" y="1116773"/>
            <a:ext cx="8198283" cy="3265118"/>
          </a:xfrm>
          <a:solidFill>
            <a:schemeClr val="accent1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8731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700" b="1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Качество образования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1700" b="0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социальная категория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определяет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состояние 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700" b="0" dirty="0" smtClean="0">
                <a:latin typeface="Arial" pitchFamily="34" charset="0"/>
                <a:cs typeface="Arial" pitchFamily="34" charset="0"/>
              </a:rPr>
            </a:b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результативность процесса образования в обществе, его </a:t>
            </a:r>
            <a:r>
              <a:rPr lang="ru-RU" sz="1700" b="0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соответствие потребностям и ожиданиям общества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(различных социальных групп) 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700" b="0" dirty="0" smtClean="0">
                <a:latin typeface="Arial" pitchFamily="34" charset="0"/>
                <a:cs typeface="Arial" pitchFamily="34" charset="0"/>
              </a:rPr>
            </a:b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развитии и формировании </a:t>
            </a:r>
            <a:r>
              <a:rPr lang="ru-RU" sz="1700" b="0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гражданских, </a:t>
            </a:r>
            <a:r>
              <a:rPr lang="ru-RU" sz="1700" b="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бытовых и </a:t>
            </a:r>
            <a:r>
              <a:rPr lang="ru-RU" sz="1700" b="0" dirty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профессиональных компетенций </a:t>
            </a:r>
            <a:r>
              <a:rPr lang="ru-RU" sz="1700" b="0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личности</a:t>
            </a:r>
            <a:endParaRPr lang="ru-RU" sz="1700" b="0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  <a:p>
            <a:pPr marL="8731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700" b="0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Определяется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 совокупностью показателей, характеризующих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различные аспекты учебной деятельности 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образовательной организации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, которые обеспечивают развитие компетенций обучающихся: </a:t>
            </a:r>
          </a:p>
          <a:p>
            <a:pPr marL="263525" indent="-176213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содержание образования</a:t>
            </a:r>
          </a:p>
          <a:p>
            <a:pPr marL="263525" indent="-176213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формы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и методы 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обучения </a:t>
            </a:r>
          </a:p>
          <a:p>
            <a:pPr marL="263525" indent="-176213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материально-техническая база</a:t>
            </a:r>
          </a:p>
          <a:p>
            <a:pPr marL="263525" indent="-176213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кадровый </a:t>
            </a:r>
            <a:r>
              <a:rPr lang="ru-RU" sz="1700" b="0" dirty="0">
                <a:latin typeface="Arial" pitchFamily="34" charset="0"/>
                <a:cs typeface="Arial" pitchFamily="34" charset="0"/>
              </a:rPr>
              <a:t>состав и т.п</a:t>
            </a:r>
            <a:r>
              <a:rPr lang="ru-RU" sz="1700" b="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7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288099" y="4597052"/>
            <a:ext cx="11661731" cy="209811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25400" algn="ctr">
            <a:solidFill>
              <a:schemeClr val="bg2">
                <a:lumMod val="75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r>
              <a:rPr lang="ru-RU" b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Качество образования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комплексная характеристика образовательной деятельности </a:t>
            </a:r>
            <a:b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</a:b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и подготовки обучающихся,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выражающая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степень их соответствия ФГОС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образовательным стандартам, федеральным государственным требованиям и (или) потребностям физического или юридического лица, в интересах которого осуществляется образовательная деятельность, в том числе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степень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smtClean="0">
                <a:solidFill>
                  <a:srgbClr val="990033"/>
                </a:solidFill>
                <a:latin typeface="Arial" pitchFamily="34" charset="0"/>
                <a:cs typeface="Arial" pitchFamily="34" charset="0"/>
              </a:rPr>
              <a:t>достижения планируемых результатов образовательной программы</a:t>
            </a:r>
          </a:p>
          <a:p>
            <a:pPr algn="r"/>
            <a:r>
              <a:rPr lang="en-US" sz="1600" dirty="0" smtClean="0">
                <a:latin typeface="Arial" pitchFamily="34" charset="0"/>
                <a:ea typeface="+mj-ea"/>
                <a:cs typeface="Arial" pitchFamily="34" charset="0"/>
              </a:rPr>
              <a:t>(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Федеральный закон от 29.12.2012 N 273-ФЗ (ред. от 17.02.2023) "Об образовании в Российской Федерации»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(с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изм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и доп., вступ. в силу с 28.02.2023) 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https://edu.sbor.ru/sites/default/files/FZ273_23.pdf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908097" y="777797"/>
            <a:ext cx="39456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8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Понятие качества образования</a:t>
            </a:r>
            <a:endParaRPr lang="ru-RU" b="1" spc="-80" dirty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6933" y="72164"/>
            <a:ext cx="10133556" cy="646331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pPr marL="177800" indent="-177800" algn="ctr"/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Обеспечение качества реализации ПО «Искусство» в соответствии с обновленными ФГОС ОО, ФООП: </a:t>
            </a:r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стратегические ориентиры</a:t>
            </a:r>
            <a:r>
              <a:rPr lang="ru-RU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деятельности предметных ММО</a:t>
            </a:r>
            <a:endParaRPr lang="ru-RU" dirty="0">
              <a:solidFill>
                <a:srgbClr val="9933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61146" y="1252602"/>
            <a:ext cx="2651105" cy="2608406"/>
          </a:xfrm>
          <a:prstGeom prst="rect">
            <a:avLst/>
          </a:prstGeom>
          <a:solidFill>
            <a:srgbClr val="FFCCCC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ru-RU" sz="105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Новые национальные проекты</a:t>
            </a:r>
          </a:p>
          <a:p>
            <a:endParaRPr lang="ru-RU" sz="17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74625" indent="-174625">
              <a:buFont typeface="Wingdings" pitchFamily="2" charset="2"/>
              <a:buChar char="ü"/>
            </a:pPr>
            <a:r>
              <a:rPr lang="ru-RU" sz="17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«Семья»</a:t>
            </a:r>
          </a:p>
          <a:p>
            <a:pPr marL="174625" indent="-174625">
              <a:buFont typeface="Wingdings" pitchFamily="2" charset="2"/>
              <a:buChar char="ü"/>
            </a:pPr>
            <a:r>
              <a:rPr lang="ru-RU" sz="17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«Продолжительная и активная жизнь»</a:t>
            </a:r>
          </a:p>
          <a:p>
            <a:pPr marL="174625" indent="-174625">
              <a:buFont typeface="Wingdings" pitchFamily="2" charset="2"/>
              <a:buChar char="ü"/>
            </a:pPr>
            <a:r>
              <a:rPr lang="ru-RU" sz="17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«Молодежь России»</a:t>
            </a:r>
          </a:p>
          <a:p>
            <a:pPr marL="174625" indent="-174625">
              <a:buFont typeface="Wingdings" pitchFamily="2" charset="2"/>
              <a:buChar char="ü"/>
            </a:pPr>
            <a:r>
              <a:rPr lang="ru-RU" sz="17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«Кадры»</a:t>
            </a:r>
          </a:p>
          <a:p>
            <a:pPr marL="174625" indent="-174625"/>
            <a:endParaRPr lang="ru-RU" sz="1700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9261146" y="1674485"/>
            <a:ext cx="476518" cy="532922"/>
          </a:xfrm>
          <a:prstGeom prst="stripedRightArrow">
            <a:avLst/>
          </a:prstGeom>
          <a:solidFill>
            <a:srgbClr val="F2F7FC"/>
          </a:soli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49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3335</Words>
  <Application>Microsoft Office PowerPoint</Application>
  <PresentationFormat>Широкоэкранный</PresentationFormat>
  <Paragraphs>430</Paragraphs>
  <Slides>29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Book Antiqua</vt:lpstr>
      <vt:lpstr>Calibri</vt:lpstr>
      <vt:lpstr>Calibri Light</vt:lpstr>
      <vt:lpstr>Microsoft Sans Serif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Инна</cp:lastModifiedBy>
  <cp:revision>45</cp:revision>
  <dcterms:created xsi:type="dcterms:W3CDTF">2024-02-24T22:15:28Z</dcterms:created>
  <dcterms:modified xsi:type="dcterms:W3CDTF">2024-03-27T04:13:33Z</dcterms:modified>
</cp:coreProperties>
</file>