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57" r:id="rId5"/>
    <p:sldId id="266" r:id="rId6"/>
    <p:sldId id="258" r:id="rId7"/>
    <p:sldId id="260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CC00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30DE-EE5C-4769-8D2E-F7ACDF11EDB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C2AC-574D-4BE2-97BD-CE114DAFF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86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30DE-EE5C-4769-8D2E-F7ACDF11EDB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C2AC-574D-4BE2-97BD-CE114DAFF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98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30DE-EE5C-4769-8D2E-F7ACDF11EDB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C2AC-574D-4BE2-97BD-CE114DAFF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8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30DE-EE5C-4769-8D2E-F7ACDF11EDB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C2AC-574D-4BE2-97BD-CE114DAFF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76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30DE-EE5C-4769-8D2E-F7ACDF11EDB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C2AC-574D-4BE2-97BD-CE114DAFF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86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30DE-EE5C-4769-8D2E-F7ACDF11EDB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C2AC-574D-4BE2-97BD-CE114DAFF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7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30DE-EE5C-4769-8D2E-F7ACDF11EDB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C2AC-574D-4BE2-97BD-CE114DAFF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77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30DE-EE5C-4769-8D2E-F7ACDF11EDB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C2AC-574D-4BE2-97BD-CE114DAFF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64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30DE-EE5C-4769-8D2E-F7ACDF11EDB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C2AC-574D-4BE2-97BD-CE114DAFF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3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30DE-EE5C-4769-8D2E-F7ACDF11EDB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C2AC-574D-4BE2-97BD-CE114DAFF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06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30DE-EE5C-4769-8D2E-F7ACDF11EDB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C2AC-574D-4BE2-97BD-CE114DAFF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72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230DE-EE5C-4769-8D2E-F7ACDF11EDB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8C2AC-574D-4BE2-97BD-CE114DAFF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5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ipkipro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"/>
            <a:ext cx="12344400" cy="69437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88533" y="744006"/>
            <a:ext cx="10803467" cy="1694391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33FF"/>
                </a:solidFill>
              </a:rPr>
              <a:t>Организационные вопросы</a:t>
            </a:r>
          </a:p>
          <a:p>
            <a:pPr algn="ctr"/>
            <a:r>
              <a:rPr lang="ru-RU" sz="2800" b="1" dirty="0" smtClean="0">
                <a:solidFill>
                  <a:srgbClr val="9933FF"/>
                </a:solidFill>
              </a:rPr>
              <a:t> работы руководителя ММО учителей искусства</a:t>
            </a:r>
            <a:endParaRPr lang="ru-RU" sz="2800" b="1" dirty="0">
              <a:solidFill>
                <a:srgbClr val="9933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-2633135" y="2634192"/>
            <a:ext cx="6891870" cy="1625601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7" descr="http://www.edu54.ru/community/images/img0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319" y="225700"/>
            <a:ext cx="1509628" cy="1036611"/>
          </a:xfrm>
          <a:prstGeom prst="rect">
            <a:avLst/>
          </a:prstGeom>
          <a:noFill/>
        </p:spPr>
      </p:pic>
      <p:pic>
        <p:nvPicPr>
          <p:cNvPr id="8" name="Рисунок 7" descr="C:\Users\Каф Искусства\Desktop\article762 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2062548"/>
            <a:ext cx="2171700" cy="2237594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31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Grp="1" noChangeShapeType="1"/>
          </p:cNvSpPr>
          <p:nvPr/>
        </p:nvSpPr>
        <p:spPr bwMode="auto">
          <a:xfrm>
            <a:off x="2057401" y="4495800"/>
            <a:ext cx="6554787" cy="15240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2531" name="Rectangle 2"/>
          <p:cNvSpPr>
            <a:spLocks noGrp="1" noChangeShapeType="1"/>
          </p:cNvSpPr>
          <p:nvPr/>
        </p:nvSpPr>
        <p:spPr bwMode="auto">
          <a:xfrm>
            <a:off x="2057401" y="533401"/>
            <a:ext cx="6554787" cy="3767137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/>
          <a:p>
            <a:pPr>
              <a:defRPr/>
            </a:pPr>
            <a:endParaRPr sz="1400"/>
          </a:p>
        </p:txBody>
      </p:sp>
      <p:pic>
        <p:nvPicPr>
          <p:cNvPr id="22532" name="Picture 3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79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387"/>
            <a:ext cx="12344400" cy="69437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2708" y="1726593"/>
            <a:ext cx="10938933" cy="4914478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 10 апреля по 24 апреля 2024 года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пройдет </a:t>
            </a:r>
            <a:r>
              <a:rPr lang="ru-RU" sz="2800" b="1" dirty="0" smtClean="0">
                <a:solidFill>
                  <a:srgbClr val="CC00FF"/>
                </a:solidFill>
              </a:rPr>
              <a:t>Фестиваль</a:t>
            </a:r>
            <a:endParaRPr lang="ru-RU" sz="2800" dirty="0">
              <a:solidFill>
                <a:srgbClr val="CC00FF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методических проектов</a:t>
            </a:r>
          </a:p>
          <a:p>
            <a:pPr algn="ctr"/>
            <a:r>
              <a:rPr lang="ru-RU" sz="2800" b="1" i="1" dirty="0">
                <a:solidFill>
                  <a:srgbClr val="CC00FF"/>
                </a:solidFill>
              </a:rPr>
              <a:t>«Воспитательный аспект народного искусства</a:t>
            </a:r>
            <a:r>
              <a:rPr lang="ru-RU" sz="2800" b="1" i="1" dirty="0" smtClean="0">
                <a:solidFill>
                  <a:srgbClr val="CC00FF"/>
                </a:solidFill>
              </a:rPr>
              <a:t>:</a:t>
            </a:r>
          </a:p>
          <a:p>
            <a:pPr algn="ctr"/>
            <a:r>
              <a:rPr lang="ru-RU" sz="2800" b="1" i="1" dirty="0" smtClean="0">
                <a:solidFill>
                  <a:srgbClr val="CC00FF"/>
                </a:solidFill>
              </a:rPr>
              <a:t> </a:t>
            </a:r>
            <a:r>
              <a:rPr lang="ru-RU" sz="2800" b="1" i="1" dirty="0">
                <a:solidFill>
                  <a:srgbClr val="CC00FF"/>
                </a:solidFill>
              </a:rPr>
              <a:t>региональный компонент</a:t>
            </a:r>
            <a:r>
              <a:rPr lang="ru-RU" sz="2800" b="1" i="1" dirty="0" smtClean="0">
                <a:solidFill>
                  <a:srgbClr val="CC00FF"/>
                </a:solidFill>
              </a:rPr>
              <a:t>»</a:t>
            </a:r>
          </a:p>
          <a:p>
            <a:pPr algn="ctr"/>
            <a:r>
              <a:rPr lang="en-US" sz="2800" b="1" i="1" u="sng" dirty="0" smtClean="0">
                <a:solidFill>
                  <a:srgbClr val="002060"/>
                </a:solidFill>
              </a:rPr>
              <a:t>https://do.nipkipro.ru/enrol/index.php?id=435</a:t>
            </a:r>
            <a:r>
              <a:rPr lang="ru-RU" sz="2800" b="1" i="1" u="sng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sz="2800" b="1" i="1" u="sng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i="1" u="sng" dirty="0" smtClean="0">
                <a:solidFill>
                  <a:srgbClr val="C00000"/>
                </a:solidFill>
              </a:rPr>
              <a:t>10 апреля экскурсия  в Колывань:</a:t>
            </a:r>
          </a:p>
          <a:p>
            <a:pPr algn="ctr"/>
            <a:r>
              <a:rPr lang="ru-RU" sz="2800" b="1" i="1" dirty="0" smtClean="0">
                <a:solidFill>
                  <a:srgbClr val="9933FF"/>
                </a:solidFill>
              </a:rPr>
              <a:t>Дом ремесел «Слобода»</a:t>
            </a:r>
          </a:p>
          <a:p>
            <a:pPr algn="ctr"/>
            <a:r>
              <a:rPr lang="ru-RU" sz="2800" b="1" i="1" dirty="0" smtClean="0">
                <a:solidFill>
                  <a:srgbClr val="9933FF"/>
                </a:solidFill>
              </a:rPr>
              <a:t>Краеведческий музей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!!! Не забудьте зарегистрироваться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5841" y="156876"/>
            <a:ext cx="10935800" cy="1625601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4849" y="478964"/>
            <a:ext cx="1053465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i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Концепция сохранения и развития нематериального этнокультурного достояния Российской Федерации 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утверждена распоряжением Правительства РФ от 02.02.2024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206-р. Определяет цели, задачи и принципы государственной поддержки на период до 2030 года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415276"/>
            <a:ext cx="2286000" cy="1714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3572674"/>
            <a:ext cx="2228849" cy="16310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333592"/>
            <a:ext cx="2320520" cy="13555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30" y="1460387"/>
            <a:ext cx="2508740" cy="15244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291" y="3251001"/>
            <a:ext cx="1657350" cy="16573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4858292"/>
            <a:ext cx="2354791" cy="176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9437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5349" y="744008"/>
            <a:ext cx="10803467" cy="1694391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rgbClr val="9933FF"/>
                </a:solidFill>
              </a:rPr>
              <a:t>Специфика и особенности использования в практике работы учителя «Пушкинской карты»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29650" y="2528956"/>
            <a:ext cx="3333750" cy="2236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Куратор проекта «пушкинская карта» в Новосибирской Государственной областной научной библиотеке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223 11 39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8 983 123 06 89</a:t>
            </a:r>
          </a:p>
          <a:p>
            <a:pPr lvl="0" algn="ctr"/>
            <a:r>
              <a:rPr lang="en-US" b="1" dirty="0" smtClean="0">
                <a:solidFill>
                  <a:schemeClr val="tx1"/>
                </a:solidFill>
              </a:rPr>
              <a:t>a.belova@nso.ru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5" y="2057401"/>
            <a:ext cx="3674535" cy="268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774"/>
            <a:ext cx="12344400" cy="69437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0466" y="134409"/>
            <a:ext cx="10803467" cy="1141942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 smtClean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Напоминаем руководителям ММО:</a:t>
            </a:r>
            <a:r>
              <a:rPr lang="ru-RU" sz="3600" b="1" dirty="0" smtClean="0">
                <a:solidFill>
                  <a:srgbClr val="CC00FF"/>
                </a:solidFill>
              </a:rPr>
              <a:t/>
            </a:r>
            <a:br>
              <a:rPr lang="ru-RU" sz="3600" b="1" dirty="0" smtClean="0">
                <a:solidFill>
                  <a:srgbClr val="CC00FF"/>
                </a:solidFill>
              </a:rPr>
            </a:br>
            <a:r>
              <a:rPr lang="ru-RU" sz="3600" b="1" dirty="0" smtClean="0">
                <a:solidFill>
                  <a:srgbClr val="CC00FF"/>
                </a:solidFill>
              </a:rPr>
              <a:t/>
            </a:r>
            <a:br>
              <a:rPr lang="ru-RU" sz="3600" b="1" dirty="0" smtClean="0">
                <a:solidFill>
                  <a:srgbClr val="CC00FF"/>
                </a:solidFill>
              </a:rPr>
            </a:br>
            <a:endParaRPr lang="ru-RU" sz="3600" b="1" dirty="0">
              <a:solidFill>
                <a:srgbClr val="CC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0466" y="1085850"/>
            <a:ext cx="10803467" cy="5181599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 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 1</a:t>
            </a:r>
            <a:r>
              <a:rPr lang="ru-RU" sz="2800" dirty="0" smtClean="0">
                <a:solidFill>
                  <a:srgbClr val="0070C0"/>
                </a:solidFill>
              </a:rPr>
              <a:t>. Провести заседание ММО по теме стратегической сессии (в ближайшее время</a:t>
            </a:r>
            <a:r>
              <a:rPr lang="ru-RU" sz="2800" dirty="0" smtClean="0">
                <a:solidFill>
                  <a:srgbClr val="0070C0"/>
                </a:solidFill>
              </a:rPr>
              <a:t>);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 2. Информацию разместить на сайте МО</a:t>
            </a:r>
            <a:r>
              <a:rPr lang="ru-RU" sz="2800" dirty="0" smtClean="0">
                <a:solidFill>
                  <a:srgbClr val="0070C0"/>
                </a:solidFill>
              </a:rPr>
              <a:t>;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 3. Информацию разместить на сайте муниципалитета</a:t>
            </a:r>
            <a:r>
              <a:rPr lang="ru-RU" sz="2800" dirty="0" smtClean="0">
                <a:solidFill>
                  <a:srgbClr val="0070C0"/>
                </a:solidFill>
              </a:rPr>
              <a:t>;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 4. Информацию разместить на платформе кафедры по поддержке работы рук. ММО</a:t>
            </a:r>
            <a:r>
              <a:rPr lang="ru-RU" sz="2800" dirty="0" smtClean="0">
                <a:solidFill>
                  <a:srgbClr val="0070C0"/>
                </a:solidFill>
              </a:rPr>
              <a:t>;</a:t>
            </a: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 5. До 15 апреля сдать списки состава ММО;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 </a:t>
            </a:r>
            <a:endParaRPr lang="ru-RU" sz="2800" dirty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3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774"/>
            <a:ext cx="12344400" cy="69437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0466" y="134409"/>
            <a:ext cx="10803467" cy="1141942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 smtClean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Напоминаем руководителям ММО:</a:t>
            </a:r>
            <a:r>
              <a:rPr lang="ru-RU" sz="3600" b="1" dirty="0" smtClean="0">
                <a:solidFill>
                  <a:srgbClr val="CC00FF"/>
                </a:solidFill>
              </a:rPr>
              <a:t/>
            </a:r>
            <a:br>
              <a:rPr lang="ru-RU" sz="3600" b="1" dirty="0" smtClean="0">
                <a:solidFill>
                  <a:srgbClr val="CC00FF"/>
                </a:solidFill>
              </a:rPr>
            </a:br>
            <a:r>
              <a:rPr lang="ru-RU" sz="3600" b="1" dirty="0" smtClean="0">
                <a:solidFill>
                  <a:srgbClr val="CC00FF"/>
                </a:solidFill>
              </a:rPr>
              <a:t/>
            </a:r>
            <a:br>
              <a:rPr lang="ru-RU" sz="3600" b="1" dirty="0" smtClean="0">
                <a:solidFill>
                  <a:srgbClr val="CC00FF"/>
                </a:solidFill>
              </a:rPr>
            </a:br>
            <a:endParaRPr lang="ru-RU" sz="3600" b="1" dirty="0">
              <a:solidFill>
                <a:srgbClr val="CC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0466" y="1276352"/>
            <a:ext cx="10803467" cy="5420782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  </a:t>
            </a:r>
          </a:p>
          <a:p>
            <a:pPr marL="171450" algn="just"/>
            <a:endParaRPr lang="ru-RU" sz="2400" dirty="0" smtClean="0">
              <a:solidFill>
                <a:srgbClr val="0070C0"/>
              </a:solidFill>
            </a:endParaRPr>
          </a:p>
          <a:p>
            <a:pPr marL="171450" algn="just"/>
            <a:r>
              <a:rPr lang="ru-RU" sz="2400" dirty="0" smtClean="0">
                <a:solidFill>
                  <a:srgbClr val="0070C0"/>
                </a:solidFill>
              </a:rPr>
              <a:t>6</a:t>
            </a:r>
            <a:r>
              <a:rPr lang="ru-RU" sz="2400" dirty="0" smtClean="0">
                <a:solidFill>
                  <a:srgbClr val="0070C0"/>
                </a:solidFill>
              </a:rPr>
              <a:t>. До 01 мая сдать Опросник </a:t>
            </a:r>
            <a:r>
              <a:rPr lang="ru-RU" sz="2400" u="sng" dirty="0" smtClean="0">
                <a:solidFill>
                  <a:srgbClr val="0070C0"/>
                </a:solidFill>
              </a:rPr>
              <a:t>«</a:t>
            </a:r>
            <a:r>
              <a:rPr lang="ru-RU" sz="2400" u="sng" dirty="0">
                <a:solidFill>
                  <a:srgbClr val="0070C0"/>
                </a:solidFill>
              </a:rPr>
              <a:t>Социализация учителя и учащихся в творческой деятельности </a:t>
            </a:r>
            <a:endParaRPr lang="ru-RU" sz="2400" dirty="0">
              <a:solidFill>
                <a:srgbClr val="0070C0"/>
              </a:solidFill>
            </a:endParaRPr>
          </a:p>
          <a:p>
            <a:pPr marL="171450" algn="just"/>
            <a:r>
              <a:rPr lang="ru-RU" sz="2400" dirty="0">
                <a:solidFill>
                  <a:srgbClr val="0070C0"/>
                </a:solidFill>
              </a:rPr>
              <a:t>(участие субъектов деятельности в конкурсах, олимпиадах, смотрах, фестивалях и пр</a:t>
            </a:r>
            <a:r>
              <a:rPr lang="ru-RU" sz="2400" dirty="0" smtClean="0">
                <a:solidFill>
                  <a:srgbClr val="0070C0"/>
                </a:solidFill>
              </a:rPr>
              <a:t>.).</a:t>
            </a:r>
            <a:r>
              <a:rPr lang="ru-RU" sz="2400" dirty="0"/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Для планируемой </a:t>
            </a:r>
            <a:r>
              <a:rPr lang="ru-RU" sz="2400" dirty="0">
                <a:solidFill>
                  <a:srgbClr val="0070C0"/>
                </a:solidFill>
              </a:rPr>
              <a:t>диссеминации в интерактивной форме лучших практик методической работы в муниципалитетах на методической сессии в рамках </a:t>
            </a:r>
            <a:r>
              <a:rPr lang="en-US" sz="2400" dirty="0">
                <a:solidFill>
                  <a:srgbClr val="0070C0"/>
                </a:solidFill>
              </a:rPr>
              <a:t>XXIV</a:t>
            </a:r>
            <a:r>
              <a:rPr lang="ru-RU" sz="2400" dirty="0">
                <a:solidFill>
                  <a:srgbClr val="0070C0"/>
                </a:solidFill>
              </a:rPr>
              <a:t> съезда работников образования Новосибирской </a:t>
            </a:r>
            <a:r>
              <a:rPr lang="ru-RU" sz="2400" dirty="0" smtClean="0">
                <a:solidFill>
                  <a:srgbClr val="0070C0"/>
                </a:solidFill>
              </a:rPr>
              <a:t>области</a:t>
            </a:r>
            <a:r>
              <a:rPr lang="ru-RU" sz="2400" dirty="0" smtClean="0">
                <a:solidFill>
                  <a:srgbClr val="0070C0"/>
                </a:solidFill>
              </a:rPr>
              <a:t>;</a:t>
            </a:r>
          </a:p>
          <a:p>
            <a:pPr marL="171450" algn="just"/>
            <a:endParaRPr lang="ru-RU" sz="2400" dirty="0" smtClean="0">
              <a:solidFill>
                <a:srgbClr val="0070C0"/>
              </a:solidFill>
            </a:endParaRPr>
          </a:p>
          <a:p>
            <a:pPr marL="171450" algn="just"/>
            <a:r>
              <a:rPr lang="ru-RU" sz="2400" dirty="0" smtClean="0">
                <a:solidFill>
                  <a:srgbClr val="0070C0"/>
                </a:solidFill>
              </a:rPr>
              <a:t>  7. Проведения </a:t>
            </a:r>
            <a:r>
              <a:rPr lang="ru-RU" sz="2400" dirty="0">
                <a:solidFill>
                  <a:srgbClr val="0070C0"/>
                </a:solidFill>
              </a:rPr>
              <a:t>в ОО муниципалитета педагогической диагностики весной 2024 г. (обязательное размещение на официальном сайте до 01 июня</a:t>
            </a:r>
            <a:r>
              <a:rPr lang="ru-RU" sz="2400" dirty="0" smtClean="0">
                <a:solidFill>
                  <a:srgbClr val="0070C0"/>
                </a:solidFill>
              </a:rPr>
              <a:t>);</a:t>
            </a:r>
          </a:p>
          <a:p>
            <a:pPr marL="171450" algn="just"/>
            <a:endParaRPr lang="ru-RU" sz="2400" dirty="0" smtClean="0">
              <a:solidFill>
                <a:srgbClr val="0070C0"/>
              </a:solidFill>
            </a:endParaRPr>
          </a:p>
          <a:p>
            <a:pPr marL="171450" algn="just"/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8. На основе алгоритма </a:t>
            </a:r>
            <a:r>
              <a:rPr lang="ru-RU" sz="2400" dirty="0">
                <a:solidFill>
                  <a:srgbClr val="0070C0"/>
                </a:solidFill>
              </a:rPr>
              <a:t>анализа результатов методической работы в муниципалитете, реализованной в 2023/24 учебном году руководителем ММО, который необходимо провести в июне 2024 года (обязательное размещение на официальном сайте до 12 июня</a:t>
            </a:r>
            <a:r>
              <a:rPr lang="ru-RU" sz="2400" dirty="0" smtClean="0">
                <a:solidFill>
                  <a:srgbClr val="0070C0"/>
                </a:solidFill>
              </a:rPr>
              <a:t>).</a:t>
            </a:r>
            <a:endParaRPr lang="ru-RU" sz="2400" dirty="0">
              <a:solidFill>
                <a:srgbClr val="0070C0"/>
              </a:solidFill>
            </a:endParaRPr>
          </a:p>
          <a:p>
            <a:pPr algn="just"/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508"/>
            <a:ext cx="12344400" cy="69437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19600" y="744008"/>
            <a:ext cx="7298266" cy="1694391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Рефлексия настроения и эмоционального состояния</a:t>
            </a:r>
            <a:endParaRPr lang="ru-RU" sz="2800" b="1" dirty="0">
              <a:solidFill>
                <a:srgbClr val="CC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Documents and Settings\Инна\Рабочий стол\Новая папка (3)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529"/>
            <a:ext cx="4701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899887" y="2359553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45925" y="2335239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356011" y="3486151"/>
            <a:ext cx="91440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072004" y="5758451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356011" y="4762030"/>
            <a:ext cx="9144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813267" y="229581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75803" y="2310869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10864" y="2310869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6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566"/>
            <a:ext cx="12344400" cy="69437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744008"/>
            <a:ext cx="9431866" cy="1694391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C00FF"/>
                </a:solidFill>
              </a:rPr>
              <a:t>Творческих успехов!</a:t>
            </a:r>
            <a:endParaRPr lang="ru-RU" sz="3600" b="1" dirty="0">
              <a:solidFill>
                <a:srgbClr val="CC00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5" y="148243"/>
            <a:ext cx="34671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316</Words>
  <Application>Microsoft Office PowerPoint</Application>
  <PresentationFormat>Широкоэкранный</PresentationFormat>
  <Paragraphs>47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Инна</cp:lastModifiedBy>
  <cp:revision>10</cp:revision>
  <dcterms:created xsi:type="dcterms:W3CDTF">2024-03-25T16:35:16Z</dcterms:created>
  <dcterms:modified xsi:type="dcterms:W3CDTF">2024-03-27T03:53:46Z</dcterms:modified>
</cp:coreProperties>
</file>