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s/comment19.xml" ContentType="application/vnd.openxmlformats-officedocument.presentationml.comment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omments/comment8.xml" ContentType="application/vnd.openxmlformats-officedocument.presentationml.comments+xml"/>
  <Override PartName="/ppt/comments/comment17.xml" ContentType="application/vnd.openxmlformats-officedocument.presentationml.comment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comments/comment6.xml" ContentType="application/vnd.openxmlformats-officedocument.presentationml.comments+xml"/>
  <Override PartName="/ppt/comments/comment13.xml" ContentType="application/vnd.openxmlformats-officedocument.presentationml.comments+xml"/>
  <Override PartName="/ppt/comments/comment15.xml" ContentType="application/vnd.openxmlformats-officedocument.presentationml.comment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11.xml" ContentType="application/vnd.openxmlformats-officedocument.presentationml.comments+xml"/>
  <Override PartName="/ppt/comments/comment12.xml" ContentType="application/vnd.openxmlformats-officedocument.presentationml.comments+xml"/>
  <Override PartName="/ppt/comments/comment21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10.xml" ContentType="application/vnd.openxmlformats-officedocument.presentationml.comments+xml"/>
  <Override PartName="/ppt/comments/comment20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omments/comment9.xml" ContentType="application/vnd.openxmlformats-officedocument.presentationml.comments+xml"/>
  <Override PartName="/ppt/comments/comment18.xml" ContentType="application/vnd.openxmlformats-officedocument.presentationml.comment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omments/comment7.xml" ContentType="application/vnd.openxmlformats-officedocument.presentationml.comments+xml"/>
  <Override PartName="/ppt/comments/comment16.xml" ContentType="application/vnd.openxmlformats-officedocument.presentationml.comment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omments/comment5.xml" ContentType="application/vnd.openxmlformats-officedocument.presentationml.comments+xml"/>
  <Override PartName="/ppt/comments/comment14.xml" ContentType="application/vnd.openxmlformats-officedocument.presentationml.comment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усанова Мария Станиславовна" initials="РМС" lastIdx="2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-108" y="-6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2B00EA-002E-477B-924A-0072001E00E2};" providerId="AD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0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EF00F1-00AD-4E95-82C3-00E2000A008A};" providerId="AD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1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CD006D-00FE-46C6-8C8F-003C005700A5};" providerId="AD"/>
      </p:ext>
    </p:extLst>
  </p:cm>
</p:cmLst>
</file>

<file path=ppt/comments/comment1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2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610050-00E4-4669-86B3-004A00660061};" providerId="AD"/>
      </p:ext>
    </p:extLst>
  </p:cm>
</p:cmLst>
</file>

<file path=ppt/comments/comment1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3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920045-009C-42EC-AE8C-00A8008C00E4};" providerId="AD"/>
      </p:ext>
    </p:extLst>
  </p:cm>
</p:cmLst>
</file>

<file path=ppt/comments/comment1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4">
    <p:pos x="7679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992A6F1A-7F58-6912-24A3-008997CE4F6E};" providerId="AD"/>
      </p:ext>
    </p:extLst>
  </p:cm>
</p:cmLst>
</file>

<file path=ppt/comments/comment1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5">
    <p:pos x="7679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BFBED1E5-5B26-C5DC-102F-EB63560EE9BF};" providerId="AD"/>
      </p:ext>
    </p:extLst>
  </p:cm>
</p:cmLst>
</file>

<file path=ppt/comments/comment1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6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D3007E-0047-4394-8938-0027005300C7};" providerId="AD"/>
      </p:ext>
    </p:extLst>
  </p:cm>
</p:cmLst>
</file>

<file path=ppt/comments/comment1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7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240036-0019-4DF3-83FD-0098006300E9};" providerId="AD"/>
      </p:ext>
    </p:extLst>
  </p:cm>
</p:cmLst>
</file>

<file path=ppt/comments/comment1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8">
    <p:pos x="7679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AA22258C-05A3-2840-EE74-68CA01DAE256};" providerId="AD"/>
      </p:ext>
    </p:extLst>
  </p:cm>
</p:cmLst>
</file>

<file path=ppt/comments/comment1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19">
    <p:pos x="7679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83FFDFF8-AF92-9468-7556-D02438598DC5};" providerId="AD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2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D30007-0088-49F5-9335-0080004200BA};" providerId="AD"/>
      </p:ext>
    </p:extLst>
  </p:cm>
</p:cmLst>
</file>

<file path=ppt/comments/comment2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20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900074-00E3-4E49-9A3C-0049007400C9};" providerId="AD"/>
      </p:ext>
    </p:extLst>
  </p:cm>
</p:cmLst>
</file>

<file path=ppt/comments/comment2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21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7C001A-004C-4D71-AA40-00FA009A00AB};" providerId="AD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3">
    <p:pos x="7680" y="0"/>
    <p:text/>
    <p:extLst>
      <p:ext uri="{C676402C-5697-4E1C-873F-D02D1690AC5C}">
        <p15:threadingInfo xmlns="" xmlns:m="http://schemas.openxmlformats.org/officeDocument/2006/math" xmlns:w="http://schemas.openxmlformats.org/wordprocessingml/2006/main" xmlns:p15="http://schemas.microsoft.com/office/powerpoint/2012/main" timeZoneBias="-420"/>
      </p:ex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3;20;2023-03-07T04:16:18Z;4;38;{00EC008B-00F5-4DBB-8134-0088003D00F6};" providerId="AD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4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93009E-0039-48D2-B4D5-00B600530045};" providerId="AD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5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F10090-002A-42EC-B92A-005000D500CF};" providerId="AD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6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2200BA-005E-43A8-9B18-009C004F0020};" providerId="AD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7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6A0058-005E-447A-8170-00BC00DA006A};" providerId="AD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8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D700AB-009A-4657-A33A-00D600880002};" providerId="AD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3-07T11:16:18" idx="9">
    <p:pos x="7680" y="0"/>
    <p:text/>
    <p:extLst>
      <p:ext uri="{19B8F6BF-5375-455C-9EA6-DF929625EA0E}">
        <p15:presenceInfo xmlns="" xmlns:m="http://schemas.openxmlformats.org/officeDocument/2006/math" xmlns:w="http://schemas.openxmlformats.org/wordprocessingml/2006/main" xmlns:p15="http://schemas.microsoft.com/office/powerpoint/2012/main" userId="teamlab_data:0;1;1;1;28;Русанова Мария Станиславовна;2;1;0;4;38;{0050003B-0074-4836-A3D5-002C00130071};" providerId="AD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964B6A-67D9-4AEF-A1FF-3D1EE526D247}" type="datetimeFigureOut">
              <a:rPr lang="ru-RU"/>
              <a:pPr>
                <a:defRPr/>
              </a:pPr>
              <a:t>30.03.2024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347058-B653-47BC-A334-718AAC3C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7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9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21.xm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73081" y="239856"/>
            <a:ext cx="798735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Кафедра начального образования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приветствует участников стратегической сессии 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для руководителей ММО учителей начальных классов 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Новосибирской области!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pic>
        <p:nvPicPr>
          <p:cNvPr id="635565883" name="Рисунок 635565882"/>
          <p:cNvPicPr>
            <a:picLocks noChangeAspect="1"/>
          </p:cNvPicPr>
          <p:nvPr/>
        </p:nvPicPr>
        <p:blipFill>
          <a:blip r:embed="rId4"/>
          <a:srcRect l="1722" t="17682" r="1986" b="25807"/>
          <a:stretch/>
        </p:blipFill>
        <p:spPr bwMode="auto">
          <a:xfrm>
            <a:off x="3417903" y="3826276"/>
            <a:ext cx="5877018" cy="2299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73865" y="0"/>
            <a:ext cx="8913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по математике ФРП ФОП НОО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68320" y="106417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1909482" y="1294482"/>
            <a:ext cx="969981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151529" y="1432193"/>
            <a:ext cx="9161930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b="1" u="sng">
                <a:solidFill>
                  <a:srgbClr val="002060"/>
                </a:solidFill>
              </a:rPr>
              <a:t>ФРП по математике:</a:t>
            </a:r>
            <a:endParaRPr/>
          </a:p>
          <a:p>
            <a:pPr algn="just">
              <a:defRPr/>
            </a:pPr>
            <a:r>
              <a:rPr lang="ru-RU" b="1" u="sng">
                <a:solidFill>
                  <a:srgbClr val="002060"/>
                </a:solidFill>
              </a:rPr>
              <a:t>1кл. </a:t>
            </a:r>
            <a:r>
              <a:rPr lang="ru-RU" b="1">
                <a:solidFill>
                  <a:srgbClr val="002060"/>
                </a:solidFill>
              </a:rPr>
              <a:t>решать текстовые задачи в одно действие на сложение и вычитание: выделять условие и требование (вопрос);</a:t>
            </a:r>
          </a:p>
          <a:p>
            <a:pPr algn="just">
              <a:defRPr/>
            </a:pPr>
            <a:r>
              <a:rPr lang="ru-RU" b="1" u="sng">
                <a:solidFill>
                  <a:srgbClr val="002060"/>
                </a:solidFill>
              </a:rPr>
              <a:t>2кл. </a:t>
            </a:r>
            <a:r>
              <a:rPr lang="ru-RU" b="1">
                <a:solidFill>
                  <a:srgbClr val="002060"/>
                </a:solidFill>
              </a:rPr>
              <a:t>решать текстовые задачи в одно-два действия: представлять задачу (краткая запись, рисунок, таблица или другая модель), планировать ход решения текстовой задачи в два действия, оформлять его в виде арифметического действия или действий, записывать ответ; составлять (дополнять) текстовую задачу;</a:t>
            </a:r>
          </a:p>
          <a:p>
            <a:pPr algn="just">
              <a:defRPr/>
            </a:pPr>
            <a:r>
              <a:rPr lang="ru-RU" b="1" u="sng">
                <a:solidFill>
                  <a:srgbClr val="002060"/>
                </a:solidFill>
              </a:rPr>
              <a:t>3кл.</a:t>
            </a:r>
            <a:r>
              <a:rPr lang="ru-RU" b="1">
                <a:solidFill>
                  <a:srgbClr val="002060"/>
                </a:solidFill>
              </a:rPr>
              <a:t> решать задачи в одно-два действия: представлять текст задачи, планировать ход решения, записывать решение и ответ, анализировать решение (искать другой способ решения), оценивать ответ (устанавливать его реалистичность, проверять </a:t>
            </a:r>
            <a:endParaRPr/>
          </a:p>
          <a:p>
            <a:pPr algn="just">
              <a:defRPr/>
            </a:pPr>
            <a:r>
              <a:rPr lang="ru-RU" b="1">
                <a:solidFill>
                  <a:srgbClr val="002060"/>
                </a:solidFill>
              </a:rPr>
              <a:t>вычисления);</a:t>
            </a:r>
          </a:p>
          <a:p>
            <a:pPr algn="just">
              <a:defRPr/>
            </a:pPr>
            <a:r>
              <a:rPr lang="ru-RU" b="1" u="sng">
                <a:solidFill>
                  <a:srgbClr val="002060"/>
                </a:solidFill>
              </a:rPr>
              <a:t>4кл. </a:t>
            </a:r>
            <a:r>
              <a:rPr lang="ru-RU" b="1">
                <a:solidFill>
                  <a:srgbClr val="002060"/>
                </a:solidFill>
              </a:rPr>
              <a:t>решать текстовые задачи в 1–3 действия, решать практические задачи, связанные с повседневной жизнью (например, покупка товара, определение времени, выполнение расчётов), в том числе с избыточными данными, находить недостающую информацию (например, из таблиц, схем), находить различные способы решения;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210176" y="145838"/>
            <a:ext cx="97920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ВПР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по окружающему миру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88571" y="213222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Сформированность уважительного отношения к России, своей семье, культуре нашей страны, её современной жизни.</a:t>
            </a:r>
            <a:endParaRPr/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Умение использовать готовые модели (глобус, карту, план) для объяснения явлений или описания свойств объектов.</a:t>
            </a:r>
            <a:endParaRPr/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Проводить несложные наблюдения в окружающей среде и ставить опыты, используя простейшее лабораторное оборудование, создавать и преобразовывать модели и схемы для решения задач.</a:t>
            </a:r>
            <a:endParaRPr/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Умение узнавать изученные объекты и явления живой и неживой природы.</a:t>
            </a:r>
            <a:endParaRPr/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Готовность излагать свое мнение и аргументировать свою точку зрения, умение осознанно строить речевое высказывание в соответствии с задачами коммуникации.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65320" y="227319"/>
            <a:ext cx="97920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по окружающему миру ФГОС НОО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88571" y="213222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1758462" y="1294482"/>
            <a:ext cx="9566030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910862" y="1492479"/>
            <a:ext cx="9272953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17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sz="17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sz="17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41.1. Личностные результаты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41.1.1. Гражданско-патриотическое воспитание: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     становление ценностного отношения к своей Родине – России;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     уважение к своему и другим народам.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42. Метапредметные результаты: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42.1. Овладение познавательными УУД:</a:t>
            </a:r>
            <a:endParaRPr/>
          </a:p>
          <a:p>
            <a:pPr>
              <a:defRPr/>
            </a:pPr>
            <a:r>
              <a:rPr lang="ru-RU" sz="1700" b="1" u="sng">
                <a:solidFill>
                  <a:schemeClr val="tx1"/>
                </a:solidFill>
                <a:latin typeface="Times New Roman"/>
                <a:cs typeface="Times New Roman"/>
              </a:rPr>
              <a:t> 1) базовые логические действия: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 находить закономерности и противоречия в рассматриваемых фактах, данных и наблюдениях на основе предложенного педагогическим работников алгоритма;</a:t>
            </a:r>
            <a:endParaRPr/>
          </a:p>
          <a:p>
            <a:pPr>
              <a:defRPr/>
            </a:pPr>
            <a:r>
              <a:rPr lang="ru-RU" sz="1700" b="1" u="sng">
                <a:solidFill>
                  <a:schemeClr val="tx1"/>
                </a:solidFill>
                <a:latin typeface="Times New Roman"/>
                <a:cs typeface="Times New Roman"/>
              </a:rPr>
              <a:t>2) базовые исследовательские действия: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проводить по предложенному плану опыт, несложное исследование по установлению особенностей объекта изучения и связей между объектами;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формулировать выводы и подкреплять их доказательствами на основе результатов проведённого наблюдения (опыта, измерения, классификации, сравнения, исследования);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42.2. Овладение коммуникативными УУД:</a:t>
            </a:r>
            <a:endParaRPr/>
          </a:p>
          <a:p>
            <a:pPr marL="342900" indent="-342900">
              <a:buAutoNum type="arabicParenR"/>
              <a:defRPr/>
            </a:pPr>
            <a:r>
              <a:rPr lang="ru-RU" sz="1700" b="1" u="sng">
                <a:solidFill>
                  <a:schemeClr val="tx1"/>
                </a:solidFill>
                <a:latin typeface="Times New Roman"/>
                <a:cs typeface="Times New Roman"/>
              </a:rPr>
              <a:t>общение:</a:t>
            </a:r>
            <a:endParaRPr/>
          </a:p>
          <a:p>
            <a:pPr>
              <a:defRPr/>
            </a:pPr>
            <a:r>
              <a:rPr lang="ru-RU" sz="1700" b="1">
                <a:solidFill>
                  <a:schemeClr val="tx1"/>
                </a:solidFill>
                <a:latin typeface="Times New Roman"/>
                <a:cs typeface="Times New Roman"/>
              </a:rPr>
              <a:t>строить речевое высказывание в соответствии с поставленной задачей.</a:t>
            </a:r>
            <a:endParaRPr/>
          </a:p>
          <a:p>
            <a:pPr>
              <a:defRPr/>
            </a:pPr>
            <a:endParaRPr lang="ru-RU" sz="17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55855" y="0"/>
            <a:ext cx="979206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по окружающему миру ФРП ФОП НОО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88571" y="213222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1699847" y="1294482"/>
            <a:ext cx="976532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086708" y="1432193"/>
            <a:ext cx="916744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b="1" u="sng">
                <a:solidFill>
                  <a:schemeClr val="tx1"/>
                </a:solidFill>
                <a:latin typeface="Times New Roman"/>
                <a:cs typeface="Times New Roman"/>
              </a:rPr>
              <a:t>Предметные результаты</a:t>
            </a:r>
            <a:endParaRPr/>
          </a:p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К концу обучения в 4 классе обучающийся научится: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проявлять уважение к семейным ценностям и традициям, традициям своего народа и других народов, государственным символам России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показывать на физической карте изученные крупные географические объекты России (горы, равнины, реки, озёра, моря, омывающие территорию России)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проводить по предложенному (самостоятельно составленному) плану или</a:t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выдвинутому предположению несложные наблюдения, опыты с объектами</a:t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природы с использованием простейшего лабораторного оборудования и</a:t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измерительных приборов, следуя правилам безопасного труда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распознавать изученные объекты и явления живой и неживой природы по их описанию, рисункам и фотографиям, различать их в окружающем мире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создавать по заданному плану собственные развёрнутые высказывания</a:t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>о природе и обществе</a:t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 u="sng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ru-RU" b="1" u="sng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ru-RU" b="1">
                <a:solidFill>
                  <a:schemeClr val="tx1"/>
                </a:solidFill>
                <a:latin typeface="Times New Roman"/>
                <a:cs typeface="Times New Roman"/>
              </a:rPr>
            </a:br>
            <a:endParaRPr lang="ru-RU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2673" y="94153"/>
            <a:ext cx="8913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НИКО по литературному чтению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1901228" y="1294482"/>
            <a:ext cx="9469924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/>
              <a:buChar char="•"/>
              <a:defRPr/>
            </a:pPr>
            <a:endParaRPr/>
          </a:p>
        </p:txBody>
      </p:sp>
      <p:sp>
        <p:nvSpPr>
          <p:cNvPr id="579416378" name="TextBox 579416377"/>
          <p:cNvSpPr txBox="1"/>
          <p:nvPr/>
        </p:nvSpPr>
        <p:spPr bwMode="auto">
          <a:xfrm>
            <a:off x="3030813" y="1832017"/>
            <a:ext cx="6852194" cy="38087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Понимание значения чтения для самообразования и саморазвития; самостоятельная организация читательской деятельности во время досуга.</a:t>
            </a:r>
            <a:endParaRPr/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Формулирование главной мысли произведения.</a:t>
            </a:r>
            <a:endParaRPr/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Создание рассуждений, текстов-инструкций, текстов-аннотаций и т. п.</a:t>
            </a:r>
            <a:endParaRPr/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b="1">
                <a:latin typeface="Times New Roman"/>
                <a:ea typeface="Times New Roman"/>
                <a:cs typeface="Times New Roman"/>
              </a:rPr>
              <a:t>Использование информации, представленной в тексте, адекватно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поставленной учебной задаче.</a:t>
            </a: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Определение цели выразительного исполнения и работы с текстом.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41016893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1283825041" name="Rectangle 1"/>
          <p:cNvSpPr>
            <a:spLocks noChangeArrowheads="1"/>
          </p:cNvSpPr>
          <p:nvPr/>
        </p:nvSpPr>
        <p:spPr bwMode="auto">
          <a:xfrm>
            <a:off x="1402672" y="94152"/>
            <a:ext cx="8913179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78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по литературному чтению ФГОС НОО</a:t>
            </a:r>
            <a:endParaRPr/>
          </a:p>
        </p:txBody>
      </p:sp>
      <p:pic>
        <p:nvPicPr>
          <p:cNvPr id="1545177805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7" y="239855"/>
            <a:ext cx="1090276" cy="1325775"/>
          </a:xfrm>
          <a:prstGeom prst="rect">
            <a:avLst/>
          </a:prstGeom>
        </p:spPr>
      </p:pic>
      <p:sp>
        <p:nvSpPr>
          <p:cNvPr id="2064827183" name="Скругленный прямоугольник 13"/>
          <p:cNvSpPr/>
          <p:nvPr/>
        </p:nvSpPr>
        <p:spPr bwMode="auto">
          <a:xfrm>
            <a:off x="2401515" y="1294480"/>
            <a:ext cx="8043171" cy="5348689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789384749" name="Скругленный прямоугольник 9"/>
          <p:cNvSpPr/>
          <p:nvPr/>
        </p:nvSpPr>
        <p:spPr bwMode="auto">
          <a:xfrm>
            <a:off x="2799613" y="1432192"/>
            <a:ext cx="7246975" cy="502369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/>
          </a:p>
        </p:txBody>
      </p:sp>
      <p:sp>
        <p:nvSpPr>
          <p:cNvPr id="1401218097" name="TextBox 1401218096"/>
          <p:cNvSpPr txBox="1"/>
          <p:nvPr/>
        </p:nvSpPr>
        <p:spPr bwMode="auto">
          <a:xfrm>
            <a:off x="2961957" y="1641053"/>
            <a:ext cx="6899295" cy="433965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l">
              <a:defRPr/>
            </a:pP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п. 42.1 Овладение познавательными УУД: «сравнивать объекты,  устанавливать основания для сравнения, устанавливать аналогии; устанавливать причинно-следственные связи в ситуациях, делать выводы».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Работа с информацией: «анализировать и создавать текстовую, видео, графическую, звуковую информацию в соответствии с учебной задачей».</a:t>
            </a:r>
            <a:endParaRPr lang="ru-RU" b="1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l">
              <a:defRPr/>
            </a:pP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п.43.1.2 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«1) сформированность положительной мотивации к  систематическому чтению и слушанию художественной литературы и произведений устного народного творчества;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2) овладение элементарными умениями анализа и интерпретации текста;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3) овладение техникой смыслового чтения».</a:t>
            </a:r>
            <a:endParaRPr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16125587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1132320997" name="Rectangle 1"/>
          <p:cNvSpPr>
            <a:spLocks noChangeArrowheads="1"/>
          </p:cNvSpPr>
          <p:nvPr/>
        </p:nvSpPr>
        <p:spPr bwMode="auto">
          <a:xfrm>
            <a:off x="1402672" y="94152"/>
            <a:ext cx="8913179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78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по литературному чтению ФРП ФОП НОО</a:t>
            </a:r>
            <a:endParaRPr/>
          </a:p>
        </p:txBody>
      </p:sp>
      <p:pic>
        <p:nvPicPr>
          <p:cNvPr id="1880955417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7" y="239855"/>
            <a:ext cx="1090276" cy="1325775"/>
          </a:xfrm>
          <a:prstGeom prst="rect">
            <a:avLst/>
          </a:prstGeom>
        </p:spPr>
      </p:pic>
      <p:sp>
        <p:nvSpPr>
          <p:cNvPr id="911800867" name="Скругленный прямоугольник 13"/>
          <p:cNvSpPr/>
          <p:nvPr/>
        </p:nvSpPr>
        <p:spPr bwMode="auto">
          <a:xfrm>
            <a:off x="2401515" y="1294480"/>
            <a:ext cx="8043171" cy="5348689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2074773251" name="Скругленный прямоугольник 9"/>
          <p:cNvSpPr/>
          <p:nvPr/>
        </p:nvSpPr>
        <p:spPr bwMode="auto">
          <a:xfrm>
            <a:off x="2799613" y="1432192"/>
            <a:ext cx="7246975" cy="502369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 класс</a:t>
            </a:r>
            <a:endParaRPr sz="14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Познавательные универсальные учебные действия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b="1" u="sng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Базовые логические и исследовательские действия:</a:t>
            </a:r>
            <a:endParaRPr sz="1400"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«анализировать текст: определять главную мысль, обосновывать принадлежность к жанру, определять тему и главную мысль, находить в тексте заданный эпизод, устанавливать взаимосвязь между событиями, эпизодами текста;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составлять план (вопросный, номинативный, цитатный) текста, дополнять и восстанавливать нарушенную последовательность»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b="1" u="sng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Работа с информацией: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«анализировать и создавать текстовую, видео, графическую, звуковую информацию в соответствии с учебной задачей; самостоятельно создавать схемы, таблицы для представления информации». </a:t>
            </a:r>
            <a:endParaRPr b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70746" y="371152"/>
            <a:ext cx="83477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Алгоритм стратегического планирования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Font typeface="+mj-lt"/>
              <a:buAutoNum type="arabicParenR"/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Изучение «трудных вопросов»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2) Индивидуальное заполнение столбца «Я-учитель»</a:t>
            </a:r>
            <a:endParaRPr/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3) Обсуждение в команде выбора каждого и дополнение перечня задач для себя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4) Индивидуальное заполнение столбца «Я-руководитель ММО»</a:t>
            </a:r>
            <a:endParaRPr/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5) Обсуждение в команде выбора каждого и совместное определение 5-ти наиболее значимых задач, фиксация  результата на листе команды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6) Работа с идеями другой команды: дополнение, уточнение, вопросы</a:t>
            </a:r>
            <a:endParaRPr/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7) Объединение команд, отбор 5-ти наиболее значимых задач по каждому из аспектов планирования, генерирование единого плана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7) Лидеры объединенных команд представляют результаты работы после обсуждения всех документов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47463" y="492581"/>
            <a:ext cx="1090277" cy="1325776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 bwMode="auto">
          <a:xfrm>
            <a:off x="2059805" y="3144174"/>
            <a:ext cx="9384630" cy="359730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innerShdw blurRad="63500" dist="50800" dir="2700000">
              <a:schemeClr val="accent1">
                <a:lumMod val="40000"/>
                <a:lumOff val="60000"/>
                <a:alpha val="50000"/>
              </a:scheme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357307" y="3379782"/>
            <a:ext cx="8864959" cy="31093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ru-RU" b="1" i="1">
                <a:solidFill>
                  <a:srgbClr val="0039A6"/>
                </a:solidFill>
                <a:latin typeface="Segoe UI Semilight"/>
                <a:cs typeface="Segoe UI Semilight"/>
              </a:rPr>
              <a:t>Дефицит</a:t>
            </a:r>
            <a:r>
              <a:rPr lang="ru-RU" b="1">
                <a:solidFill>
                  <a:srgbClr val="0039A6"/>
                </a:solidFill>
                <a:latin typeface="Segoe UI Semilight"/>
                <a:cs typeface="Segoe UI Semilight"/>
              </a:rPr>
              <a:t>: низкий балл по показателю 1.1. Обоснование актуальности темы </a:t>
            </a:r>
          </a:p>
          <a:p>
            <a:pPr>
              <a:defRPr/>
            </a:pPr>
            <a:endParaRPr lang="ru-RU" b="1">
              <a:solidFill>
                <a:srgbClr val="0039A6"/>
              </a:solidFill>
              <a:latin typeface="Segoe UI Semilight"/>
              <a:cs typeface="Segoe UI Semilight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rgbClr val="0039A6"/>
                </a:solidFill>
                <a:latin typeface="Segoe UI Semilight"/>
                <a:cs typeface="Segoe UI Semilight"/>
              </a:rPr>
              <a:t>Нормативное основание</a:t>
            </a:r>
            <a:r>
              <a:rPr lang="ru-RU" b="1">
                <a:solidFill>
                  <a:srgbClr val="0039A6"/>
                </a:solidFill>
                <a:latin typeface="Segoe UI Semilight"/>
                <a:cs typeface="Segoe UI Semilight"/>
              </a:rPr>
              <a:t>:</a:t>
            </a: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800" b="1" i="0" u="none" strike="noStrike" cap="none" spc="0">
              <a:solidFill>
                <a:srgbClr val="0039A6"/>
              </a:solidFill>
              <a:latin typeface="Segoe UI Semilight"/>
              <a:cs typeface="Segoe UI Semilight"/>
            </a:endParaRP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Региональный регламент: «Сформулированы и согласованы между собою </a:t>
            </a:r>
            <a:r>
              <a:rPr lang="ru-RU" sz="1800" b="1" i="0" u="sng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тема </a:t>
            </a: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значимая для современного образования, </a:t>
            </a:r>
            <a:r>
              <a:rPr lang="ru-RU" sz="1800" b="1" i="0" u="sng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цель, задачи и результаты</a:t>
            </a: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, представленные в 1.2, 1.3, 2.1, 3.2. </a:t>
            </a:r>
          </a:p>
          <a:p>
            <a: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Обоснована </a:t>
            </a:r>
            <a:r>
              <a:rPr lang="ru-RU" sz="1800" b="1" i="0" u="sng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актуальность темы</a:t>
            </a: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 и целеполагания деятельности: обоснование включает в себя </a:t>
            </a:r>
            <a:r>
              <a:rPr lang="ru-RU" sz="1800" b="1" i="0" u="sng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анализ требований нормативных документов</a:t>
            </a: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, раскрыты </a:t>
            </a:r>
            <a:r>
              <a:rPr lang="ru-RU" sz="1800" b="1" i="0" u="sng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особенности образовательной организации и обучающихся</a:t>
            </a:r>
            <a:r>
              <a:rPr lang="ru-RU" sz="1800" b="1" i="0" u="none" strike="noStrike" cap="none" spc="0">
                <a:solidFill>
                  <a:srgbClr val="0039A6"/>
                </a:solidFill>
                <a:latin typeface="Segoe UI Semilight"/>
                <a:ea typeface="Segoe UI Semilight"/>
                <a:cs typeface="Segoe UI Semilight"/>
              </a:rPr>
              <a:t>»</a:t>
            </a:r>
          </a:p>
          <a:p>
            <a:pPr>
              <a:defRPr/>
            </a:pPr>
            <a:endParaRPr lang="ru-RU">
              <a:solidFill>
                <a:srgbClr val="0039A6"/>
              </a:solidFill>
              <a:latin typeface="Segoe UI Semilight"/>
              <a:cs typeface="Segoe UI Semilight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7982907" y="1351043"/>
            <a:ext cx="2059007" cy="126090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Я - Руководитель ММО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521126" y="1351043"/>
            <a:ext cx="2059007" cy="126090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Я - Педагог</a:t>
            </a:r>
            <a:endParaRPr lang="ru-RU" b="1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 flipV="1">
            <a:off x="6417425" y="2941139"/>
            <a:ext cx="2826328" cy="9997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 flipV="1">
            <a:off x="6417425" y="2611951"/>
            <a:ext cx="0" cy="297504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 flipV="1">
            <a:off x="9218813" y="2611951"/>
            <a:ext cx="0" cy="3050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 bwMode="auto">
          <a:xfrm>
            <a:off x="2550252" y="155002"/>
            <a:ext cx="8126193" cy="914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0" u="none" strike="noStrike" cap="none" spc="-79">
                <a:solidFill>
                  <a:srgbClr val="005392"/>
                </a:solidFill>
                <a:latin typeface="Segoe UI Semilight"/>
                <a:ea typeface="Segoe UI Semilight"/>
                <a:cs typeface="Segoe UI Semilight"/>
              </a:rPr>
              <a:t>Пример стратегического планирования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964474566" name="Рисунок 964474565"/>
          <p:cNvPicPr>
            <a:picLocks noChangeAspect="1"/>
          </p:cNvPicPr>
          <p:nvPr/>
        </p:nvPicPr>
        <p:blipFill>
          <a:blip r:embed="rId4" cstate="print"/>
          <a:stretch/>
        </p:blipFill>
        <p:spPr bwMode="auto">
          <a:xfrm>
            <a:off x="2289691" y="958761"/>
            <a:ext cx="2709653" cy="2045470"/>
          </a:xfrm>
          <a:prstGeom prst="ellipse">
            <a:avLst/>
          </a:prstGeom>
          <a:ln w="76199">
            <a:solidFill>
              <a:schemeClr val="accent1">
                <a:lumMod val="50196"/>
              </a:schemeClr>
            </a:solidFill>
            <a:prstDash val="solid"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52949221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1607349385" name="Rectangle 1"/>
          <p:cNvSpPr>
            <a:spLocks noChangeArrowheads="1"/>
          </p:cNvSpPr>
          <p:nvPr/>
        </p:nvSpPr>
        <p:spPr bwMode="auto">
          <a:xfrm>
            <a:off x="1870745" y="371151"/>
            <a:ext cx="8347748" cy="64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79">
                <a:solidFill>
                  <a:srgbClr val="005392"/>
                </a:solidFill>
                <a:latin typeface="Segoe UI Semilight"/>
                <a:cs typeface="Segoe UI Semilight"/>
              </a:rPr>
              <a:t>Алгоритм стратегического планирования</a:t>
            </a:r>
            <a:endParaRPr/>
          </a:p>
        </p:txBody>
      </p:sp>
      <p:pic>
        <p:nvPicPr>
          <p:cNvPr id="1205037963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7" y="239855"/>
            <a:ext cx="1090276" cy="1325775"/>
          </a:xfrm>
          <a:prstGeom prst="rect">
            <a:avLst/>
          </a:prstGeom>
        </p:spPr>
      </p:pic>
      <p:sp>
        <p:nvSpPr>
          <p:cNvPr id="1418609716" name="Скругленный прямоугольник 13"/>
          <p:cNvSpPr/>
          <p:nvPr/>
        </p:nvSpPr>
        <p:spPr bwMode="auto">
          <a:xfrm>
            <a:off x="2401515" y="1294481"/>
            <a:ext cx="8043171" cy="5348689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947010310" name="Скругленный прямоугольник 9"/>
          <p:cNvSpPr/>
          <p:nvPr/>
        </p:nvSpPr>
        <p:spPr bwMode="auto">
          <a:xfrm>
            <a:off x="2853369" y="1432192"/>
            <a:ext cx="7246976" cy="502369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buFont typeface="+mj-lt"/>
              <a:buAutoNum type="arabicParenR"/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Изучение «трудных вопросов»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2) Индивидуальное заполнение столбца «Я-учитель»</a:t>
            </a:r>
            <a:endParaRPr/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3) Обсуждение в команде выбора каждого и дополнение перечня задач для себя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4) Индивидуальное заполнение столбца «Я-руководитель ММО»</a:t>
            </a:r>
            <a:endParaRPr/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5) Обсуждение в команде выбора каждого и совместное определение 5-ти наиболее значимых задач, фиксация  результата на листе команды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6) Работа с идеями другой команды: дополнение, уточнение, вопросы</a:t>
            </a:r>
            <a:endParaRPr/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7) Объединение команд, отбор 5-ти наиболее значимых задач по каждому из аспектов планирования, генерирование единого плана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7) Лидеры объединенных команд представляют результаты работы после обсуждения всех документов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>
              <a:defRPr/>
            </a:pPr>
            <a:endParaRPr lang="ru-RU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87501" y="239856"/>
            <a:ext cx="88571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Поздравляем Лучших!!!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47463" y="492581"/>
            <a:ext cx="1090277" cy="1325776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 bwMode="auto">
          <a:xfrm>
            <a:off x="2059806" y="3214480"/>
            <a:ext cx="9384631" cy="2974563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innerShdw blurRad="63500" dist="50800" dir="2700000">
              <a:schemeClr val="accent1">
                <a:lumMod val="40000"/>
                <a:lumOff val="60000"/>
                <a:alpha val="50000"/>
              </a:scheme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700125" y="4120286"/>
            <a:ext cx="8157172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indent="180340" algn="ctr">
              <a:defRPr/>
            </a:pPr>
            <a:r>
              <a:rPr lang="ru-RU" sz="2400" b="1">
                <a:latin typeface="Times New Roman"/>
                <a:ea typeface="Calibri"/>
                <a:cs typeface="Times New Roman"/>
              </a:rPr>
              <a:t>Подведение итогов регионального конкурса </a:t>
            </a:r>
            <a:r>
              <a:rPr lang="ru-RU" sz="2400" b="1">
                <a:latin typeface="Times New Roman"/>
                <a:cs typeface="Times New Roman"/>
              </a:rPr>
              <a:t>«Территория педагогического мастерства» </a:t>
            </a:r>
            <a:endParaRPr/>
          </a:p>
          <a:p>
            <a:pPr>
              <a:defRPr/>
            </a:pPr>
            <a:endParaRPr lang="ru-RU">
              <a:solidFill>
                <a:srgbClr val="0039A6"/>
              </a:solidFill>
              <a:latin typeface="Segoe UI Semilight"/>
              <a:cs typeface="Segoe UI Semilight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7982907" y="1351043"/>
            <a:ext cx="2059007" cy="126090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Территория проф мастерства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521126" y="1351043"/>
            <a:ext cx="2059007" cy="126090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Мой лучший урок</a:t>
            </a:r>
            <a:endParaRPr lang="ru-RU" b="1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 flipV="1">
            <a:off x="6417425" y="2941139"/>
            <a:ext cx="2826328" cy="9997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 flipV="1">
            <a:off x="6417425" y="2611951"/>
            <a:ext cx="0" cy="297504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 flipV="1">
            <a:off x="9218813" y="2611951"/>
            <a:ext cx="0" cy="3050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57958" y="1078742"/>
            <a:ext cx="2059007" cy="20590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66769864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pic>
        <p:nvPicPr>
          <p:cNvPr id="584134335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47463" y="492580"/>
            <a:ext cx="1090276" cy="1325775"/>
          </a:xfrm>
          <a:prstGeom prst="rect">
            <a:avLst/>
          </a:prstGeom>
        </p:spPr>
      </p:pic>
      <p:sp>
        <p:nvSpPr>
          <p:cNvPr id="114665934" name="Скругленный прямоугольник 11"/>
          <p:cNvSpPr/>
          <p:nvPr/>
        </p:nvSpPr>
        <p:spPr bwMode="auto">
          <a:xfrm>
            <a:off x="2059805" y="3214479"/>
            <a:ext cx="9384630" cy="2974563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innerShdw blurRad="63500" dist="50800" dir="2700000">
              <a:schemeClr val="accent1">
                <a:lumMod val="40000"/>
                <a:lumOff val="60000"/>
                <a:alpha val="50000"/>
              </a:scheme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72232661" name="Прямоугольник 14"/>
          <p:cNvSpPr/>
          <p:nvPr/>
        </p:nvSpPr>
        <p:spPr bwMode="auto">
          <a:xfrm>
            <a:off x="2357307" y="4304952"/>
            <a:ext cx="8808440" cy="738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indent="180339" algn="ctr">
              <a:defRPr/>
            </a:pPr>
            <a:r>
              <a:rPr lang="ru-RU" sz="2400" b="1">
                <a:latin typeface="Times New Roman"/>
                <a:ea typeface="Calibri"/>
                <a:cs typeface="Times New Roman"/>
              </a:rPr>
              <a:t>Подведение итогов стратегического планирования</a:t>
            </a:r>
            <a:endParaRPr lang="ru-RU" sz="2400" b="1">
              <a:latin typeface="Times New Roman"/>
              <a:cs typeface="Times New Roman"/>
            </a:endParaRPr>
          </a:p>
          <a:p>
            <a:pPr>
              <a:defRPr/>
            </a:pPr>
            <a:endParaRPr lang="ru-RU">
              <a:solidFill>
                <a:srgbClr val="0039A6"/>
              </a:solidFill>
              <a:latin typeface="Segoe UI Semilight"/>
              <a:cs typeface="Segoe UI Semilight"/>
            </a:endParaRPr>
          </a:p>
        </p:txBody>
      </p:sp>
      <p:sp>
        <p:nvSpPr>
          <p:cNvPr id="627165457" name="Скругленный прямоугольник 15"/>
          <p:cNvSpPr/>
          <p:nvPr/>
        </p:nvSpPr>
        <p:spPr bwMode="auto">
          <a:xfrm>
            <a:off x="7982907" y="1351042"/>
            <a:ext cx="2059007" cy="1260906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Я - Руководитель ММО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84465248" name="Скругленный прямоугольник 16"/>
          <p:cNvSpPr/>
          <p:nvPr/>
        </p:nvSpPr>
        <p:spPr bwMode="auto">
          <a:xfrm>
            <a:off x="5521125" y="1351042"/>
            <a:ext cx="2059007" cy="1260906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Я - Педагог</a:t>
            </a:r>
            <a:endParaRPr lang="ru-RU" b="1">
              <a:solidFill>
                <a:schemeClr val="bg1"/>
              </a:solidFill>
            </a:endParaRPr>
          </a:p>
        </p:txBody>
      </p:sp>
      <p:cxnSp>
        <p:nvCxnSpPr>
          <p:cNvPr id="1483083573" name="Прямая соединительная линия 5"/>
          <p:cNvCxnSpPr>
            <a:cxnSpLocks/>
          </p:cNvCxnSpPr>
          <p:nvPr/>
        </p:nvCxnSpPr>
        <p:spPr bwMode="auto">
          <a:xfrm flipV="1">
            <a:off x="6417424" y="2941138"/>
            <a:ext cx="2826327" cy="9996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9420066" name="Прямая соединительная линия 8"/>
          <p:cNvCxnSpPr>
            <a:cxnSpLocks/>
          </p:cNvCxnSpPr>
          <p:nvPr/>
        </p:nvCxnSpPr>
        <p:spPr bwMode="auto">
          <a:xfrm flipV="1">
            <a:off x="6417424" y="2611950"/>
            <a:ext cx="0" cy="297503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7422863" name="Прямая соединительная линия 10"/>
          <p:cNvCxnSpPr>
            <a:cxnSpLocks/>
          </p:cNvCxnSpPr>
          <p:nvPr/>
        </p:nvCxnSpPr>
        <p:spPr bwMode="auto">
          <a:xfrm flipV="1">
            <a:off x="9218813" y="2611950"/>
            <a:ext cx="0" cy="305024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701960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857957" y="1078741"/>
            <a:ext cx="2059007" cy="20590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38500" dist="50800" dir="5400000" sy="-100000" algn="bl" rotWithShape="0"/>
          </a:effectLst>
        </p:spPr>
      </p:pic>
      <p:sp>
        <p:nvSpPr>
          <p:cNvPr id="1166918852" name="TextBox 9"/>
          <p:cNvSpPr txBox="1"/>
          <p:nvPr/>
        </p:nvSpPr>
        <p:spPr bwMode="auto">
          <a:xfrm>
            <a:off x="1850460" y="155002"/>
            <a:ext cx="8813385" cy="1097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0" u="none" strike="noStrike" cap="none" spc="-79">
                <a:solidFill>
                  <a:srgbClr val="005392"/>
                </a:solidFill>
                <a:latin typeface="Segoe UI Semilight"/>
                <a:ea typeface="Segoe UI Semilight"/>
                <a:cs typeface="Segoe UI Semilight"/>
              </a:rPr>
              <a:t>Стратегическая сессия 2024</a:t>
            </a:r>
            <a:endParaRPr sz="2400" b="1" i="0" u="none" strike="noStrike" cap="none" spc="-79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marL="0" marR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0" u="none" strike="noStrike" cap="none" spc="-79">
                <a:solidFill>
                  <a:srgbClr val="005392"/>
                </a:solidFill>
                <a:latin typeface="Segoe UI Semilight"/>
                <a:ea typeface="Segoe UI Semilight"/>
                <a:cs typeface="Segoe UI Semilight"/>
              </a:rPr>
              <a:t>для руководителей ММО учителей начальных классов</a:t>
            </a:r>
            <a:endParaRPr sz="2400" b="1" i="0" u="none" strike="noStrike" cap="none" spc="-79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70746" y="371152"/>
            <a:ext cx="83477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Рефлексия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 чем состоит персональное профессиональное приращение в ходе сессии?</a:t>
            </a:r>
            <a:endParaRPr/>
          </a:p>
          <a:p>
            <a:pPr algn="just">
              <a:defRPr/>
            </a:pPr>
            <a:endParaRPr lang="ru-RU" b="1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Что нужно включить в планы методической работы на следующий учебный год?</a:t>
            </a:r>
            <a:endParaRPr/>
          </a:p>
          <a:p>
            <a:pPr algn="just">
              <a:defRPr/>
            </a:pPr>
            <a:endParaRPr lang="ru-RU" b="1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Зачем нужна пед. диагностика? Как будем её проводить?</a:t>
            </a:r>
            <a:endParaRPr/>
          </a:p>
          <a:p>
            <a:pPr algn="just">
              <a:defRPr/>
            </a:pPr>
            <a:endParaRPr lang="ru-RU" b="1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Что самое важное в проведении самообследования эффектов методической работы?</a:t>
            </a:r>
            <a:endParaRPr/>
          </a:p>
          <a:p>
            <a:pPr lvl="0" algn="just">
              <a:defRPr/>
            </a:pPr>
            <a:endParaRPr lang="ru-RU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73081" y="1070853"/>
            <a:ext cx="798735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Кафедра начального образования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готова к новым встречам и продуктивному взаимодействию!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pic>
        <p:nvPicPr>
          <p:cNvPr id="5" name="Рисунок 4" descr="Конференция 17 июня 2022 г.-6.jpg"/>
          <p:cNvPicPr>
            <a:picLocks noChangeAspect="1"/>
          </p:cNvPicPr>
          <p:nvPr/>
        </p:nvPicPr>
        <p:blipFill>
          <a:blip r:embed="rId4"/>
          <a:srcRect l="7836" t="24161" r="9888" b="19030"/>
          <a:stretch/>
        </p:blipFill>
        <p:spPr bwMode="auto">
          <a:xfrm>
            <a:off x="3547767" y="3802812"/>
            <a:ext cx="5616624" cy="25854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rcRect l="1722" t="17682" r="1986" b="25807"/>
          <a:stretch/>
        </p:blipFill>
        <p:spPr bwMode="auto">
          <a:xfrm>
            <a:off x="3417903" y="3826276"/>
            <a:ext cx="5877018" cy="22993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13" name="Прямоугольник 12"/>
          <p:cNvSpPr/>
          <p:nvPr/>
        </p:nvSpPr>
        <p:spPr bwMode="auto">
          <a:xfrm>
            <a:off x="2059806" y="1155468"/>
            <a:ext cx="3293589" cy="1687484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85853" y="167449"/>
            <a:ext cx="88571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80">
                <a:solidFill>
                  <a:schemeClr val="tx2"/>
                </a:solidFill>
                <a:latin typeface="Segoe UI Semilight"/>
                <a:cs typeface="Segoe UI Semilight"/>
              </a:rPr>
              <a:t>Стратегическая сессия 2024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80">
                <a:solidFill>
                  <a:schemeClr val="tx2"/>
                </a:solidFill>
                <a:latin typeface="Segoe UI Semilight"/>
                <a:cs typeface="Segoe UI Semilight"/>
              </a:rPr>
              <a:t>для руководителей ММО учителей начальных классов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47463" y="492581"/>
            <a:ext cx="1090277" cy="1325776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 bwMode="auto">
          <a:xfrm>
            <a:off x="2059806" y="3214480"/>
            <a:ext cx="9384631" cy="2974563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innerShdw blurRad="63500" dist="50800" dir="2700000">
              <a:schemeClr val="accent1">
                <a:lumMod val="40000"/>
                <a:lumOff val="60000"/>
                <a:alpha val="50000"/>
              </a:schemeClr>
            </a:inn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210540" y="4120285"/>
            <a:ext cx="9055223" cy="1107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39A6"/>
                </a:solidFill>
                <a:latin typeface="Arial"/>
              </a:rPr>
              <a:t>«Обеспечение качества начального общего образования в соответствии с обновленным ФГОС НОО»</a:t>
            </a:r>
            <a:endParaRPr lang="ru-RU" sz="2400" dirty="0"/>
          </a:p>
          <a:p>
            <a:pPr>
              <a:defRPr/>
            </a:pPr>
            <a:endParaRPr lang="ru-RU" dirty="0">
              <a:solidFill>
                <a:srgbClr val="0039A6"/>
              </a:solidFill>
              <a:latin typeface="Segoe UI Semilight"/>
              <a:cs typeface="Segoe UI Semilight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7982907" y="1351043"/>
            <a:ext cx="2059007" cy="126090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Я - Руководитель ММО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559798" y="1345100"/>
            <a:ext cx="2059007" cy="126090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bg1"/>
                </a:solidFill>
                <a:latin typeface="Segoe UI Semilight"/>
                <a:cs typeface="Segoe UI Semilight"/>
              </a:rPr>
              <a:t>Я - Педагог</a:t>
            </a:r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182900" y="1248774"/>
            <a:ext cx="3039444" cy="146544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 flipV="1">
            <a:off x="6417425" y="2941139"/>
            <a:ext cx="2826328" cy="9997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 bwMode="auto">
          <a:xfrm flipV="1">
            <a:off x="6417425" y="2611951"/>
            <a:ext cx="0" cy="297504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cxnSpLocks/>
          </p:cNvCxnSpPr>
          <p:nvPr/>
        </p:nvCxnSpPr>
        <p:spPr bwMode="auto">
          <a:xfrm flipV="1">
            <a:off x="9218813" y="2611951"/>
            <a:ext cx="0" cy="30502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263547" y="239856"/>
            <a:ext cx="79387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Стратегическая сессия 2024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 bwMode="auto">
          <a:xfrm>
            <a:off x="1779180" y="5168825"/>
            <a:ext cx="6633300" cy="1456267"/>
          </a:xfrm>
          <a:prstGeom prst="roundRect">
            <a:avLst>
              <a:gd name="adj" fmla="val 16667"/>
            </a:avLst>
          </a:prstGeom>
          <a:solidFill>
            <a:srgbClr val="970F7D"/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b="1"/>
              <a:t>Планируемый результат — ориентиры поняты, приняты и согласованы; создана основа для планирования методической работы на следующий учебный год</a:t>
            </a:r>
            <a:endParaRPr lang="ru-RU"/>
          </a:p>
        </p:txBody>
      </p:sp>
      <p:sp>
        <p:nvSpPr>
          <p:cNvPr id="9" name="Пятиугольник 8"/>
          <p:cNvSpPr/>
          <p:nvPr/>
        </p:nvSpPr>
        <p:spPr bwMode="auto">
          <a:xfrm>
            <a:off x="1870491" y="3268978"/>
            <a:ext cx="4443682" cy="1564333"/>
          </a:xfrm>
          <a:prstGeom prst="homePlate">
            <a:avLst>
              <a:gd name="adj" fmla="val 5000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</a:rPr>
              <a:t>Стратегические ориентиры, представленные в текстах ФГОС НОО и ФРП ФОП НОО</a:t>
            </a: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 bwMode="auto">
          <a:xfrm>
            <a:off x="1870491" y="1219728"/>
            <a:ext cx="4586534" cy="1816342"/>
          </a:xfrm>
          <a:prstGeom prst="homePlate">
            <a:avLst>
              <a:gd name="adj" fmla="val 50000"/>
            </a:avLst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</a:rPr>
              <a:t>Результаты ВПР по русскому языку, математике, окружающему миру</a:t>
            </a:r>
            <a:endParaRPr/>
          </a:p>
          <a:p>
            <a:pPr lvl="0">
              <a:defRPr/>
            </a:pPr>
            <a:r>
              <a:rPr lang="ru-RU" b="1">
                <a:solidFill>
                  <a:schemeClr val="tx1"/>
                </a:solidFill>
                <a:latin typeface="Times New Roman"/>
              </a:rPr>
              <a:t>Результаты НИКО по литературному чтению</a:t>
            </a: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6622309" y="1628098"/>
            <a:ext cx="5404407" cy="3361280"/>
          </a:xfrm>
          <a:prstGeom prst="roundRect">
            <a:avLst>
              <a:gd name="adj" fmla="val 16667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6829618" y="1751087"/>
            <a:ext cx="4989786" cy="3115300"/>
          </a:xfrm>
          <a:prstGeom prst="roundRect">
            <a:avLst>
              <a:gd name="adj" fmla="val 16667"/>
            </a:avLst>
          </a:prstGeom>
          <a:gradFill>
            <a:gsLst>
              <a:gs pos="20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>
              <a:lnSpc>
                <a:spcPct val="90000"/>
              </a:lnSpc>
              <a:defRPr/>
            </a:pPr>
            <a:r>
              <a:rPr lang="ru-RU" sz="1800" b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Цель сессии — согласование стратегических ориентиров методической работы в муниципалитетах, направленной на обеспечение качества начального образования в части преодоления дефицитов, выявленных в ходе ВПР и НИКО с учетом требований ФГОС НОО и содержания ФРП </a:t>
            </a:r>
            <a:endParaRPr lang="ru-RU" sz="1800" b="1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885475" y="5034176"/>
            <a:ext cx="2933930" cy="17701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2673" y="94153"/>
            <a:ext cx="8913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ВПР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по русскому языку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lnSpc>
                <a:spcPct val="114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Интерпретировать содержащуюся в тексте информацию.</a:t>
            </a:r>
            <a:endParaRPr lang="ru-RU" sz="180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Times New Roman"/>
            </a:endParaRPr>
          </a:p>
          <a:p>
            <a:pPr marL="285750" lvl="0" indent="-285750" algn="just">
              <a:lnSpc>
                <a:spcPct val="114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Выделять предложения с однородными членами.</a:t>
            </a:r>
            <a:endParaRPr lang="ru-RU" sz="180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Times New Roman"/>
            </a:endParaRPr>
          </a:p>
          <a:p>
            <a:pPr marL="285750" lvl="0" indent="-285750" algn="just">
              <a:lnSpc>
                <a:spcPct val="114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Определять тему и главную мысль текста.</a:t>
            </a:r>
            <a:endParaRPr lang="ru-RU" sz="180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Times New Roman"/>
            </a:endParaRPr>
          </a:p>
          <a:p>
            <a:pPr marL="285750" lvl="0" indent="-285750" algn="just">
              <a:lnSpc>
                <a:spcPct val="114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  <a:t>Проводить морфологический разбор имен прилагательных по предложенному в учебнике алгоритму, оценивать правильность проведения морфологического разбора</a:t>
            </a: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Times New Roman"/>
            </a:endParaRPr>
          </a:p>
          <a:p>
            <a:pPr marL="285750" lvl="0" indent="-285750" algn="just">
              <a:lnSpc>
                <a:spcPct val="114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Писать под диктовку тексты в соответствии с изученными правилами правописания; проверять предложенный текст, находить и исправлять орфографические и пунктуационные ошибки.</a:t>
            </a:r>
            <a:endParaRPr lang="ru-RU" sz="180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31508" y="116842"/>
            <a:ext cx="8913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ФГОС НОО: «Трудные вопросы» 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по русскому языку</a:t>
            </a:r>
            <a:endParaRPr lang="ru-RU" sz="36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14999"/>
              </a:lnSpc>
              <a:spcAft>
                <a:spcPts val="600"/>
              </a:spcAft>
              <a:defRPr/>
            </a:pPr>
            <a:r>
              <a:rPr lang="ru-RU" b="0" i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43.1.1. 4) овладение основными видами речевой деятельности на основе первоначальных представлений о нормах современного русского литературного языка:</a:t>
            </a:r>
            <a:endParaRPr/>
          </a:p>
          <a:p>
            <a:pPr lvl="0" algn="just">
              <a:lnSpc>
                <a:spcPct val="114999"/>
              </a:lnSpc>
              <a:spcAft>
                <a:spcPts val="600"/>
              </a:spcAft>
              <a:defRPr/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чтение: </a:t>
            </a:r>
            <a:r>
              <a:rPr lang="ru-RU" b="0" i="1" u="sng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интерпретировать и обобщать содержащуюся в тексте информацию</a:t>
            </a:r>
            <a:endParaRPr/>
          </a:p>
          <a:p>
            <a:pPr lvl="0" algn="just">
              <a:lnSpc>
                <a:spcPct val="114999"/>
              </a:lnSpc>
              <a:spcAft>
                <a:spcPts val="600"/>
              </a:spcAft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43.2.1. </a:t>
            </a:r>
            <a:r>
              <a:rPr lang="ru-RU" sz="1800" i="1" u="sng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Определять тему и главную мысль текста</a:t>
            </a:r>
            <a:endParaRPr/>
          </a:p>
          <a:p>
            <a:pPr lvl="0" algn="just">
              <a:lnSpc>
                <a:spcPct val="114999"/>
              </a:lnSpc>
              <a:spcAft>
                <a:spcPts val="600"/>
              </a:spcAft>
              <a:defRPr/>
            </a:pPr>
            <a:r>
              <a:rPr lang="ru-RU" b="0" i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43.1.1. </a:t>
            </a:r>
            <a:r>
              <a:rPr lang="ru-RU" b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5) сформированность 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первоначальных научных представлений о системе русского языка</a:t>
            </a:r>
            <a:r>
              <a:rPr lang="ru-RU" b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: фонетике, </a:t>
            </a:r>
            <a:r>
              <a:rPr lang="ru-RU" b="0" i="1" u="sng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графике</a:t>
            </a:r>
            <a:r>
              <a:rPr lang="ru-RU" b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, лексике, морфемике, </a:t>
            </a:r>
            <a:r>
              <a:rPr lang="ru-RU" b="0" i="1" u="sng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морфологии и синтаксисе; </a:t>
            </a:r>
            <a:r>
              <a:rPr lang="ru-RU" b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об основных единицах языка, их признаках и особенностях употребления в речи</a:t>
            </a:r>
            <a:endParaRPr/>
          </a:p>
          <a:p>
            <a:pPr lvl="0" algn="just">
              <a:lnSpc>
                <a:spcPct val="114999"/>
              </a:lnSpc>
              <a:spcAft>
                <a:spcPts val="600"/>
              </a:spcAft>
              <a:defRPr/>
            </a:pPr>
            <a:endParaRPr lang="ru-RU" sz="1800" b="1" i="1" u="sng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71022" y="-41767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37388" y="-3294168"/>
            <a:ext cx="9173273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defRPr/>
            </a:pPr>
            <a:r>
              <a:rPr lang="ru-RU" sz="3200" b="1" spc="-80">
                <a:solidFill>
                  <a:srgbClr val="005392"/>
                </a:solidFill>
                <a:latin typeface="Segoe UI Semilight"/>
                <a:cs typeface="Segoe UI Semilight"/>
              </a:rPr>
              <a:t>ФРП ФОП НОО: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по русскому языку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 b="1" spc="-80">
              <a:solidFill>
                <a:srgbClr val="005392"/>
              </a:solidFill>
              <a:latin typeface="Segoe UI Semilight"/>
              <a:cs typeface="Segoe UI Semilight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32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lnSpc>
                <a:spcPct val="114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ru-RU" sz="180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Times New Roman"/>
              </a:rPr>
              <a:t>Ф</a:t>
            </a:r>
          </a:p>
        </p:txBody>
      </p:sp>
      <p:graphicFrame>
        <p:nvGraphicFramePr>
          <p:cNvPr id="5" name="Таблица 5"/>
          <p:cNvGraphicFramePr>
            <a:graphicFrameLocks noGrp="1"/>
          </p:cNvGraphicFramePr>
          <p:nvPr/>
        </p:nvGraphicFramePr>
        <p:xfrm>
          <a:off x="2970177" y="1847926"/>
          <a:ext cx="7013360" cy="424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284"/>
                <a:gridCol w="1069640"/>
                <a:gridCol w="1269507"/>
                <a:gridCol w="1961965"/>
                <a:gridCol w="2259964"/>
              </a:tblGrid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latin typeface="Times New Roman"/>
                          <a:cs typeface="Times New Roman"/>
                        </a:rPr>
                        <a:t>№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latin typeface="Times New Roman"/>
                          <a:cs typeface="Times New Roman"/>
                        </a:rPr>
                        <a:t>1 класс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latin typeface="Times New Roman"/>
                          <a:cs typeface="Times New Roman"/>
                        </a:rPr>
                        <a:t>2 класс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latin typeface="Times New Roman"/>
                          <a:cs typeface="Times New Roman"/>
                        </a:rPr>
                        <a:t>3 класс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>
                          <a:latin typeface="Times New Roman"/>
                          <a:cs typeface="Times New Roman"/>
                        </a:rPr>
                        <a:t>4 класс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 b="1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интерпретировать содержащуюся в тексте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информацию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наблюдать</a:t>
                      </a:r>
                      <a:endParaRPr/>
                    </a:p>
                    <a:p>
                      <a:pPr marL="285750" indent="-285750" algn="l"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правила правописания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распознавать</a:t>
                      </a:r>
                      <a:endParaRPr/>
                    </a:p>
                    <a:p>
                      <a:pPr marL="285750" indent="-285750" algn="l"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составлять</a:t>
                      </a:r>
                      <a:endParaRPr/>
                    </a:p>
                    <a:p>
                      <a:pPr marL="285750" indent="-285750" algn="l"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использовать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определять тему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определять тему</a:t>
                      </a:r>
                      <a:endParaRPr/>
                    </a:p>
                    <a:p>
                      <a:pPr marL="285750" marR="0" lvl="0" indent="-28575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основную мысль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проводить морфологический разбор имен прилагательных 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не более 20 слов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не более 45 слов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не более 65 слов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не более 80 слов</a:t>
                      </a:r>
                      <a:endParaRPr/>
                    </a:p>
                    <a:p>
                      <a:pPr algn="l"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2673" y="371152"/>
            <a:ext cx="89131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ВПР по математике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endParaRPr lang="ru-RU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>
                <a:solidFill>
                  <a:srgbClr val="002060"/>
                </a:solidFill>
              </a:rPr>
              <a:t>Задания: 5.2 – </a:t>
            </a:r>
            <a:r>
              <a:rPr lang="ru-RU" b="1">
                <a:solidFill>
                  <a:srgbClr val="002060"/>
                </a:solidFill>
              </a:rPr>
              <a:t>43%</a:t>
            </a:r>
            <a:r>
              <a:rPr lang="ru-RU">
                <a:solidFill>
                  <a:srgbClr val="002060"/>
                </a:solidFill>
              </a:rPr>
              <a:t>;    8 – </a:t>
            </a:r>
            <a:r>
              <a:rPr lang="ru-RU" b="1">
                <a:solidFill>
                  <a:srgbClr val="002060"/>
                </a:solidFill>
              </a:rPr>
              <a:t>42%</a:t>
            </a:r>
            <a:r>
              <a:rPr lang="ru-RU">
                <a:solidFill>
                  <a:srgbClr val="002060"/>
                </a:solidFill>
              </a:rPr>
              <a:t>;    9.1 – </a:t>
            </a:r>
            <a:r>
              <a:rPr lang="ru-RU" b="1">
                <a:solidFill>
                  <a:srgbClr val="002060"/>
                </a:solidFill>
              </a:rPr>
              <a:t>50%</a:t>
            </a:r>
            <a:r>
              <a:rPr lang="ru-RU">
                <a:solidFill>
                  <a:srgbClr val="002060"/>
                </a:solidFill>
              </a:rPr>
              <a:t>;    9.2 – 39%;    12 – 11%; 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>
                <a:solidFill>
                  <a:srgbClr val="002060"/>
                </a:solidFill>
              </a:rPr>
              <a:t>Решать текстовые задачи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>
                <a:solidFill>
                  <a:srgbClr val="002060"/>
                </a:solidFill>
              </a:rPr>
              <a:t>Решать логические задачи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>
                <a:solidFill>
                  <a:srgbClr val="002060"/>
                </a:solidFill>
              </a:rPr>
              <a:t>Владеть основами логического мышления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>
                <a:solidFill>
                  <a:srgbClr val="002060"/>
                </a:solidFill>
              </a:rPr>
              <a:t>Владеть  основами алгоритмического мышления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>
                <a:solidFill>
                  <a:srgbClr val="002060"/>
                </a:solidFill>
              </a:rPr>
              <a:t>Использовать начальные математические знания для описания и объяснения окружающих предметов, процессов, явлений</a:t>
            </a:r>
            <a:endParaRPr b="1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3460375" y="1642910"/>
            <a:ext cx="5961529" cy="2314575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6" name="Прямая соединительная линия 5"/>
          <p:cNvCxnSpPr>
            <a:cxnSpLocks/>
          </p:cNvCxnSpPr>
          <p:nvPr/>
        </p:nvCxnSpPr>
        <p:spPr bwMode="auto">
          <a:xfrm>
            <a:off x="3379694" y="2510118"/>
            <a:ext cx="6042211" cy="537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1)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accent3"/>
          </a:fontRef>
        </p:style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2673" y="94153"/>
            <a:ext cx="8913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-80">
                <a:solidFill>
                  <a:srgbClr val="005392"/>
                </a:solidFill>
                <a:latin typeface="Segoe UI Semilight"/>
                <a:cs typeface="Segoe UI Semilight"/>
              </a:rPr>
              <a:t>«Трудные вопросы» по математике ФГОС НОО</a:t>
            </a: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444688" y="239856"/>
            <a:ext cx="1090277" cy="1325776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401516" y="1294482"/>
            <a:ext cx="8043172" cy="534869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2853369" y="1432193"/>
            <a:ext cx="7246976" cy="502369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b="1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>
                <a:solidFill>
                  <a:srgbClr val="002060"/>
                </a:solidFill>
              </a:rPr>
              <a:t> п.43.4 Предметные результаты по учебному предмету "Математика" предметной области "Математика и информатика" должны обеспечивать:</a:t>
            </a:r>
            <a:endParaRPr/>
          </a:p>
          <a:p>
            <a:pPr>
              <a:defRPr/>
            </a:pPr>
            <a:r>
              <a:rPr lang="ru-RU" b="1">
                <a:solidFill>
                  <a:srgbClr val="002060"/>
                </a:solidFill>
              </a:rPr>
              <a:t>2) Сформированность </a:t>
            </a:r>
            <a:r>
              <a:rPr lang="ru-RU" b="1" u="sng">
                <a:solidFill>
                  <a:srgbClr val="002060"/>
                </a:solidFill>
              </a:rPr>
              <a:t>умения решать текстовые задачи</a:t>
            </a:r>
            <a:endParaRPr/>
          </a:p>
          <a:p>
            <a:pPr>
              <a:defRPr/>
            </a:pPr>
            <a:r>
              <a:rPr lang="ru-RU" b="1">
                <a:solidFill>
                  <a:srgbClr val="002060"/>
                </a:solidFill>
              </a:rPr>
              <a:t>4) Развитие </a:t>
            </a:r>
            <a:r>
              <a:rPr lang="ru-RU" b="1" u="sng">
                <a:solidFill>
                  <a:srgbClr val="002060"/>
                </a:solidFill>
              </a:rPr>
              <a:t>логического и алгоритмического мышления</a:t>
            </a:r>
            <a:r>
              <a:rPr lang="ru-RU" b="1">
                <a:solidFill>
                  <a:srgbClr val="002060"/>
                </a:solidFill>
              </a:rPr>
              <a:t>: умения распознавать верные (истинные) и неверные (ложные) утверждения в простейших случаях в учебных и практических ситуациях, приводить пример и контрпример, строить простейшие </a:t>
            </a:r>
            <a:r>
              <a:rPr lang="ru-RU" b="1" u="sng">
                <a:solidFill>
                  <a:srgbClr val="002060"/>
                </a:solidFill>
              </a:rPr>
              <a:t>алгоритмы</a:t>
            </a:r>
            <a:r>
              <a:rPr lang="ru-RU" b="1">
                <a:solidFill>
                  <a:srgbClr val="002060"/>
                </a:solidFill>
              </a:rPr>
              <a:t> и использовать изученные </a:t>
            </a:r>
            <a:r>
              <a:rPr lang="ru-RU" b="1" u="sng">
                <a:solidFill>
                  <a:srgbClr val="002060"/>
                </a:solidFill>
              </a:rPr>
              <a:t>алгоритмы </a:t>
            </a:r>
            <a:r>
              <a:rPr lang="ru-RU" b="1">
                <a:solidFill>
                  <a:srgbClr val="002060"/>
                </a:solidFill>
              </a:rPr>
              <a:t>(вычислений, измерений) в учебных ситуациях;  </a:t>
            </a:r>
          </a:p>
          <a:p>
            <a:pPr>
              <a:defRPr/>
            </a:pPr>
            <a:r>
              <a:rPr lang="ru-RU" b="1">
                <a:solidFill>
                  <a:srgbClr val="002060"/>
                </a:solidFill>
              </a:rPr>
              <a:t>7) использование начальных математических знаний при решении учебных и практических задач и в повседневных ситуациях </a:t>
            </a:r>
            <a:r>
              <a:rPr lang="ru-RU" b="1" u="sng">
                <a:solidFill>
                  <a:srgbClr val="002060"/>
                </a:solidFill>
              </a:rPr>
              <a:t>для описания и объяснения окружающих предметов, процессов и явлений</a:t>
            </a:r>
          </a:p>
          <a:p>
            <a:pPr>
              <a:defRPr/>
            </a:pP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1636</Words>
  <Application>Р7-Офис/7.4.0.227</Application>
  <DocSecurity>0</DocSecurity>
  <PresentationFormat>Произвольный</PresentationFormat>
  <Paragraphs>209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Русанова Мария Станиславовна</dc:creator>
  <cp:keywords/>
  <dc:description/>
  <cp:lastModifiedBy>Admin</cp:lastModifiedBy>
  <cp:revision>90</cp:revision>
  <dcterms:created xsi:type="dcterms:W3CDTF">2023-03-06T09:12:13Z</dcterms:created>
  <dcterms:modified xsi:type="dcterms:W3CDTF">2024-03-30T03:48:40Z</dcterms:modified>
  <cp:category/>
  <dc:identifier/>
  <cp:contentStatus/>
  <dc:language/>
  <cp:version/>
</cp:coreProperties>
</file>