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3260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216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2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3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4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numRef>
              <c:f>Лист1!$A$2:$A$8</c:f>
              <c:numCache>
                <c:formatCode>General</c:formatCode>
                <c:ptCount val="7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</c:numCache>
            </c:numRef>
          </c:cat>
          <c:val>
            <c:numRef>
              <c:f>Лист1!$B$2:$B$8</c:f>
              <c:numCache>
                <c:formatCode>0%</c:formatCode>
                <c:ptCount val="7"/>
                <c:pt idx="0">
                  <c:v>0.52</c:v>
                </c:pt>
                <c:pt idx="1">
                  <c:v>0.43</c:v>
                </c:pt>
                <c:pt idx="2">
                  <c:v>0</c:v>
                </c:pt>
                <c:pt idx="3">
                  <c:v>0.14000000000000001</c:v>
                </c:pt>
                <c:pt idx="4">
                  <c:v>0.1</c:v>
                </c:pt>
                <c:pt idx="5">
                  <c:v>0</c:v>
                </c:pt>
                <c:pt idx="6">
                  <c:v>0.06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Столбец1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numRef>
              <c:f>Лист1!$A$2:$A$8</c:f>
              <c:numCache>
                <c:formatCode>General</c:formatCode>
                <c:ptCount val="7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</c:numCache>
            </c:numRef>
          </c:cat>
          <c:val>
            <c:numRef>
              <c:f>Лист1!$C$2:$C$8</c:f>
              <c:numCache>
                <c:formatCode>General</c:formatCode>
                <c:ptCount val="7"/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Столбец2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numRef>
              <c:f>Лист1!$A$2:$A$8</c:f>
              <c:numCache>
                <c:formatCode>General</c:formatCode>
                <c:ptCount val="7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</c:numCache>
            </c:numRef>
          </c:cat>
          <c:val>
            <c:numRef>
              <c:f>Лист1!$D$2:$D$8</c:f>
              <c:numCache>
                <c:formatCode>General</c:formatCode>
                <c:ptCount val="7"/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335135424"/>
        <c:axId val="335136208"/>
      </c:barChart>
      <c:catAx>
        <c:axId val="33513542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335136208"/>
        <c:crosses val="autoZero"/>
        <c:auto val="1"/>
        <c:lblAlgn val="ctr"/>
        <c:lblOffset val="100"/>
        <c:noMultiLvlLbl val="0"/>
      </c:catAx>
      <c:valAx>
        <c:axId val="33513620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33513542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6.6405489479494664E-2"/>
          <c:y val="0.13770952719593563"/>
          <c:w val="0.77646672540094297"/>
          <c:h val="0.61302575098841472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numRef>
              <c:f>Лист1!$A$2:$A$12</c:f>
              <c:numCache>
                <c:formatCode>General</c:formatCode>
                <c:ptCount val="11"/>
                <c:pt idx="0">
                  <c:v>1</c:v>
                </c:pt>
                <c:pt idx="1">
                  <c:v>5</c:v>
                </c:pt>
                <c:pt idx="2">
                  <c:v>6</c:v>
                </c:pt>
                <c:pt idx="3">
                  <c:v>8</c:v>
                </c:pt>
                <c:pt idx="4">
                  <c:v>9</c:v>
                </c:pt>
              </c:numCache>
            </c:numRef>
          </c:cat>
          <c:val>
            <c:numRef>
              <c:f>Лист1!$B$2:$B$12</c:f>
              <c:numCache>
                <c:formatCode>0%</c:formatCode>
                <c:ptCount val="11"/>
                <c:pt idx="0">
                  <c:v>0.39</c:v>
                </c:pt>
                <c:pt idx="1">
                  <c:v>0.26</c:v>
                </c:pt>
                <c:pt idx="2">
                  <c:v>0.5</c:v>
                </c:pt>
                <c:pt idx="3">
                  <c:v>0.38</c:v>
                </c:pt>
                <c:pt idx="4">
                  <c:v>0.36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Столбец2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numRef>
              <c:f>Лист1!$A$2:$A$12</c:f>
              <c:numCache>
                <c:formatCode>General</c:formatCode>
                <c:ptCount val="11"/>
                <c:pt idx="0">
                  <c:v>1</c:v>
                </c:pt>
                <c:pt idx="1">
                  <c:v>5</c:v>
                </c:pt>
                <c:pt idx="2">
                  <c:v>6</c:v>
                </c:pt>
                <c:pt idx="3">
                  <c:v>8</c:v>
                </c:pt>
                <c:pt idx="4">
                  <c:v>9</c:v>
                </c:pt>
              </c:numCache>
            </c:numRef>
          </c:cat>
          <c:val>
            <c:numRef>
              <c:f>Лист1!$C$2:$C$12</c:f>
              <c:numCache>
                <c:formatCode>General</c:formatCode>
                <c:ptCount val="11"/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Столбец3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numRef>
              <c:f>Лист1!$A$2:$A$12</c:f>
              <c:numCache>
                <c:formatCode>General</c:formatCode>
                <c:ptCount val="11"/>
                <c:pt idx="0">
                  <c:v>1</c:v>
                </c:pt>
                <c:pt idx="1">
                  <c:v>5</c:v>
                </c:pt>
                <c:pt idx="2">
                  <c:v>6</c:v>
                </c:pt>
                <c:pt idx="3">
                  <c:v>8</c:v>
                </c:pt>
                <c:pt idx="4">
                  <c:v>9</c:v>
                </c:pt>
              </c:numCache>
            </c:numRef>
          </c:cat>
          <c:val>
            <c:numRef>
              <c:f>Лист1!$D$2:$D$12</c:f>
              <c:numCache>
                <c:formatCode>General</c:formatCode>
                <c:ptCount val="11"/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336350224"/>
        <c:axId val="336355320"/>
      </c:barChart>
      <c:catAx>
        <c:axId val="33635022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336355320"/>
        <c:crosses val="autoZero"/>
        <c:auto val="1"/>
        <c:lblAlgn val="ctr"/>
        <c:lblOffset val="100"/>
        <c:noMultiLvlLbl val="0"/>
      </c:catAx>
      <c:valAx>
        <c:axId val="33635532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33635022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numRef>
              <c:f>Лист1!$A$2:$A$9</c:f>
              <c:numCache>
                <c:formatCode>General</c:formatCode>
                <c:ptCount val="8"/>
                <c:pt idx="0">
                  <c:v>1</c:v>
                </c:pt>
                <c:pt idx="1">
                  <c:v>2</c:v>
                </c:pt>
                <c:pt idx="2">
                  <c:v>5</c:v>
                </c:pt>
                <c:pt idx="3">
                  <c:v>6</c:v>
                </c:pt>
                <c:pt idx="4">
                  <c:v>7</c:v>
                </c:pt>
                <c:pt idx="5">
                  <c:v>8</c:v>
                </c:pt>
              </c:numCache>
            </c:numRef>
          </c:cat>
          <c:val>
            <c:numRef>
              <c:f>Лист1!$B$2:$B$9</c:f>
              <c:numCache>
                <c:formatCode>0%</c:formatCode>
                <c:ptCount val="8"/>
                <c:pt idx="0">
                  <c:v>0.11</c:v>
                </c:pt>
                <c:pt idx="1">
                  <c:v>0.48</c:v>
                </c:pt>
                <c:pt idx="2">
                  <c:v>0.28000000000000003</c:v>
                </c:pt>
                <c:pt idx="3">
                  <c:v>0.46</c:v>
                </c:pt>
                <c:pt idx="4">
                  <c:v>0.11</c:v>
                </c:pt>
                <c:pt idx="5">
                  <c:v>0.51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Столбец2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numRef>
              <c:f>Лист1!$A$2:$A$9</c:f>
              <c:numCache>
                <c:formatCode>General</c:formatCode>
                <c:ptCount val="8"/>
                <c:pt idx="0">
                  <c:v>1</c:v>
                </c:pt>
                <c:pt idx="1">
                  <c:v>2</c:v>
                </c:pt>
                <c:pt idx="2">
                  <c:v>5</c:v>
                </c:pt>
                <c:pt idx="3">
                  <c:v>6</c:v>
                </c:pt>
                <c:pt idx="4">
                  <c:v>7</c:v>
                </c:pt>
                <c:pt idx="5">
                  <c:v>8</c:v>
                </c:pt>
              </c:numCache>
            </c:numRef>
          </c:cat>
          <c:val>
            <c:numRef>
              <c:f>Лист1!$C$2:$C$9</c:f>
              <c:numCache>
                <c:formatCode>General</c:formatCode>
                <c:ptCount val="8"/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Столбец3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numRef>
              <c:f>Лист1!$A$2:$A$9</c:f>
              <c:numCache>
                <c:formatCode>General</c:formatCode>
                <c:ptCount val="8"/>
                <c:pt idx="0">
                  <c:v>1</c:v>
                </c:pt>
                <c:pt idx="1">
                  <c:v>2</c:v>
                </c:pt>
                <c:pt idx="2">
                  <c:v>5</c:v>
                </c:pt>
                <c:pt idx="3">
                  <c:v>6</c:v>
                </c:pt>
                <c:pt idx="4">
                  <c:v>7</c:v>
                </c:pt>
                <c:pt idx="5">
                  <c:v>8</c:v>
                </c:pt>
              </c:numCache>
            </c:numRef>
          </c:cat>
          <c:val>
            <c:numRef>
              <c:f>Лист1!$D$2:$D$9</c:f>
              <c:numCache>
                <c:formatCode>General</c:formatCode>
                <c:ptCount val="8"/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334823096"/>
        <c:axId val="334823880"/>
      </c:barChart>
      <c:catAx>
        <c:axId val="33482309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334823880"/>
        <c:crosses val="autoZero"/>
        <c:auto val="1"/>
        <c:lblAlgn val="ctr"/>
        <c:lblOffset val="100"/>
        <c:noMultiLvlLbl val="0"/>
      </c:catAx>
      <c:valAx>
        <c:axId val="33482388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33482309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numRef>
              <c:f>Лист1!$A$2:$A$5</c:f>
              <c:numCache>
                <c:formatCode>General</c:formatCode>
                <c:ptCount val="4"/>
                <c:pt idx="0">
                  <c:v>2</c:v>
                </c:pt>
                <c:pt idx="1">
                  <c:v>5</c:v>
                </c:pt>
                <c:pt idx="2">
                  <c:v>8</c:v>
                </c:pt>
              </c:numCache>
            </c:numRef>
          </c:cat>
          <c:val>
            <c:numRef>
              <c:f>Лист1!$B$2:$B$5</c:f>
              <c:numCache>
                <c:formatCode>0%</c:formatCode>
                <c:ptCount val="4"/>
                <c:pt idx="0">
                  <c:v>0.32</c:v>
                </c:pt>
                <c:pt idx="1">
                  <c:v>0.12</c:v>
                </c:pt>
                <c:pt idx="2">
                  <c:v>0.45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Столбец2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numRef>
              <c:f>Лист1!$A$2:$A$5</c:f>
              <c:numCache>
                <c:formatCode>General</c:formatCode>
                <c:ptCount val="4"/>
                <c:pt idx="0">
                  <c:v>2</c:v>
                </c:pt>
                <c:pt idx="1">
                  <c:v>5</c:v>
                </c:pt>
                <c:pt idx="2">
                  <c:v>8</c:v>
                </c:pt>
              </c:numCache>
            </c:numRef>
          </c:cat>
          <c:val>
            <c:numRef>
              <c:f>Лист1!$C$2:$C$5</c:f>
              <c:numCache>
                <c:formatCode>General</c:formatCode>
                <c:ptCount val="4"/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Столбец3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numRef>
              <c:f>Лист1!$A$2:$A$5</c:f>
              <c:numCache>
                <c:formatCode>General</c:formatCode>
                <c:ptCount val="4"/>
                <c:pt idx="0">
                  <c:v>2</c:v>
                </c:pt>
                <c:pt idx="1">
                  <c:v>5</c:v>
                </c:pt>
                <c:pt idx="2">
                  <c:v>8</c:v>
                </c:pt>
              </c:numCache>
            </c:numRef>
          </c:cat>
          <c:val>
            <c:numRef>
              <c:f>Лист1!$D$2:$D$5</c:f>
              <c:numCache>
                <c:formatCode>General</c:formatCode>
                <c:ptCount val="4"/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374064496"/>
        <c:axId val="374069592"/>
      </c:barChart>
      <c:catAx>
        <c:axId val="37406449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374069592"/>
        <c:crosses val="autoZero"/>
        <c:auto val="1"/>
        <c:lblAlgn val="ctr"/>
        <c:lblOffset val="100"/>
        <c:noMultiLvlLbl val="0"/>
      </c:catAx>
      <c:valAx>
        <c:axId val="37406959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37406449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28.03.2024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28.03.2024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28.03.2024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28.03.2024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28.03.2024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28.03.2024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28.03.2024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https://i.pinimg.com/originals/72/6c/76/726c76b0c5a512a80bdb68a5f11dadea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1357298"/>
            <a:ext cx="8229600" cy="3786214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Century Gothic" pitchFamily="34" charset="0"/>
              </a:rPr>
              <a:t/>
            </a:r>
            <a:br>
              <a:rPr lang="ru-RU" b="1" dirty="0" smtClean="0">
                <a:solidFill>
                  <a:srgbClr val="C00000"/>
                </a:solidFill>
                <a:latin typeface="Century Gothic" pitchFamily="34" charset="0"/>
              </a:rPr>
            </a:br>
            <a:r>
              <a:rPr lang="ru-RU" b="1" dirty="0" smtClean="0">
                <a:solidFill>
                  <a:srgbClr val="C00000"/>
                </a:solidFill>
                <a:latin typeface="Century Gothic" pitchFamily="34" charset="0"/>
              </a:rPr>
              <a:t>ММО начальных классов</a:t>
            </a:r>
            <a:br>
              <a:rPr lang="ru-RU" b="1" dirty="0" smtClean="0">
                <a:solidFill>
                  <a:srgbClr val="C00000"/>
                </a:solidFill>
                <a:latin typeface="Century Gothic" pitchFamily="34" charset="0"/>
              </a:rPr>
            </a:br>
            <a:r>
              <a:rPr lang="ru-RU" b="1" dirty="0" smtClean="0">
                <a:solidFill>
                  <a:srgbClr val="C00000"/>
                </a:solidFill>
                <a:latin typeface="Century Gothic" pitchFamily="34" charset="0"/>
              </a:rPr>
              <a:t/>
            </a:r>
            <a:br>
              <a:rPr lang="ru-RU" b="1" dirty="0" smtClean="0">
                <a:solidFill>
                  <a:srgbClr val="C00000"/>
                </a:solidFill>
                <a:latin typeface="Century Gothic" pitchFamily="34" charset="0"/>
              </a:rPr>
            </a:br>
            <a:r>
              <a:rPr lang="ru-RU" sz="3600" b="1" dirty="0" smtClean="0">
                <a:solidFill>
                  <a:srgbClr val="0070C0"/>
                </a:solidFill>
                <a:latin typeface="Century Gothic" pitchFamily="34" charset="0"/>
              </a:rPr>
              <a:t>28 марта 2024 г.</a:t>
            </a:r>
            <a:r>
              <a:rPr lang="ru-RU" b="1" dirty="0" smtClean="0">
                <a:solidFill>
                  <a:srgbClr val="C00000"/>
                </a:solidFill>
                <a:latin typeface="Century Gothic" pitchFamily="34" charset="0"/>
              </a:rPr>
              <a:t/>
            </a:r>
            <a:br>
              <a:rPr lang="ru-RU" b="1" dirty="0" smtClean="0">
                <a:solidFill>
                  <a:srgbClr val="C00000"/>
                </a:solidFill>
                <a:latin typeface="Century Gothic" pitchFamily="34" charset="0"/>
              </a:rPr>
            </a:br>
            <a:r>
              <a:rPr lang="ru-RU" b="1" dirty="0" smtClean="0">
                <a:solidFill>
                  <a:srgbClr val="C00000"/>
                </a:solidFill>
                <a:latin typeface="Century Gothic" pitchFamily="34" charset="0"/>
              </a:rPr>
              <a:t/>
            </a:r>
            <a:br>
              <a:rPr lang="ru-RU" b="1" dirty="0" smtClean="0">
                <a:solidFill>
                  <a:srgbClr val="C00000"/>
                </a:solidFill>
                <a:latin typeface="Century Gothic" pitchFamily="34" charset="0"/>
              </a:rPr>
            </a:br>
            <a:endParaRPr lang="ru-RU" b="1" dirty="0">
              <a:solidFill>
                <a:srgbClr val="C00000"/>
              </a:solidFill>
              <a:latin typeface="Century Gothic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https://i.pinimg.com/originals/72/6c/76/726c76b0c5a512a80bdb68a5f11dade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1" y="-24"/>
            <a:ext cx="9144031" cy="6858024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ru-RU" b="1" dirty="0" smtClean="0">
                <a:solidFill>
                  <a:srgbClr val="C00000"/>
                </a:solidFill>
                <a:latin typeface="Century Gothic" pitchFamily="34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rgbClr val="C00000"/>
                </a:solidFill>
                <a:latin typeface="Century Gothic" pitchFamily="34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C00000"/>
                </a:solidFill>
                <a:latin typeface="Century Gothic" pitchFamily="34" charset="0"/>
                <a:cs typeface="Times New Roman" pitchFamily="18" charset="0"/>
              </a:rPr>
              <a:t>Литературное чтение</a:t>
            </a:r>
            <a:endParaRPr lang="ru-RU" b="1" dirty="0">
              <a:solidFill>
                <a:srgbClr val="C00000"/>
              </a:solidFill>
              <a:latin typeface="Century Gothic" pitchFamily="34" charset="0"/>
              <a:cs typeface="Times New Roman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None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1.Указать название и автора произведения.</a:t>
            </a:r>
          </a:p>
          <a:p>
            <a:pPr marL="514350" indent="-514350">
              <a:buNone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2. Определить жанры произведения.</a:t>
            </a:r>
          </a:p>
          <a:p>
            <a:pPr marL="514350" indent="-514350">
              <a:buNone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5. А.П.Гайдар</a:t>
            </a:r>
          </a:p>
          <a:p>
            <a:pPr marL="514350" indent="-514350">
              <a:buNone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6. А.С.Пушкин.</a:t>
            </a:r>
          </a:p>
          <a:p>
            <a:pPr marL="514350" indent="-514350">
              <a:buNone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7. Логогрифы.</a:t>
            </a:r>
          </a:p>
          <a:p>
            <a:pPr marL="514350" indent="-514350">
              <a:buNone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8. Расшифровать пословицы.</a:t>
            </a:r>
          </a:p>
          <a:p>
            <a:pPr marL="514350" indent="-514350">
              <a:buAutoNum type="arabicPeriod"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https://i.pinimg.com/originals/72/6c/76/726c76b0c5a512a80bdb68a5f11dade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1" y="-24"/>
            <a:ext cx="9144031" cy="6858024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ru-RU" b="1" dirty="0" smtClean="0">
                <a:solidFill>
                  <a:srgbClr val="C00000"/>
                </a:solidFill>
                <a:latin typeface="Century Gothic" pitchFamily="34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rgbClr val="C00000"/>
                </a:solidFill>
                <a:latin typeface="Century Gothic" pitchFamily="34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C00000"/>
                </a:solidFill>
                <a:latin typeface="Century Gothic" pitchFamily="34" charset="0"/>
                <a:cs typeface="Times New Roman" pitchFamily="18" charset="0"/>
              </a:rPr>
              <a:t>Окружающий мир</a:t>
            </a:r>
            <a:endParaRPr lang="ru-RU" b="1" dirty="0">
              <a:solidFill>
                <a:srgbClr val="C00000"/>
              </a:solidFill>
              <a:latin typeface="Century Gothic" pitchFamily="34" charset="0"/>
              <a:cs typeface="Times New Roman" pitchFamily="18" charset="0"/>
            </a:endParaRPr>
          </a:p>
        </p:txBody>
      </p:sp>
      <p:graphicFrame>
        <p:nvGraphicFramePr>
          <p:cNvPr id="8" name="Объект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8663221"/>
              </p:ext>
            </p:extLst>
          </p:nvPr>
        </p:nvGraphicFramePr>
        <p:xfrm>
          <a:off x="457200" y="1600200"/>
          <a:ext cx="6419056" cy="45651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https://i.pinimg.com/originals/72/6c/76/726c76b0c5a512a80bdb68a5f11dade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1" y="-24"/>
            <a:ext cx="9144031" cy="6858024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ru-RU" b="1" dirty="0" smtClean="0">
                <a:solidFill>
                  <a:srgbClr val="C00000"/>
                </a:solidFill>
                <a:latin typeface="Century Gothic" pitchFamily="34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rgbClr val="C00000"/>
                </a:solidFill>
                <a:latin typeface="Century Gothic" pitchFamily="34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C00000"/>
                </a:solidFill>
                <a:latin typeface="Century Gothic" pitchFamily="34" charset="0"/>
                <a:cs typeface="Times New Roman" pitchFamily="18" charset="0"/>
              </a:rPr>
              <a:t>Окружающий мир</a:t>
            </a:r>
            <a:endParaRPr lang="ru-RU" b="1" dirty="0">
              <a:solidFill>
                <a:srgbClr val="C00000"/>
              </a:solidFill>
              <a:latin typeface="Century Gothic" pitchFamily="34" charset="0"/>
              <a:cs typeface="Times New Roman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328866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2. 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Найти ошибку в экологическом очерке.</a:t>
            </a:r>
          </a:p>
          <a:p>
            <a:pPr>
              <a:buNone/>
            </a:pP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5. Определить по описанию полезное ископаемое.</a:t>
            </a:r>
          </a:p>
          <a:p>
            <a:pPr>
              <a:buNone/>
            </a:pP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8. Соединить дату и событие.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https://i.pinimg.com/originals/72/6c/76/726c76b0c5a512a80bdb68a5f11dade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1" y="-24"/>
            <a:ext cx="9144031" cy="6858024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785794"/>
            <a:ext cx="8229600" cy="1571636"/>
          </a:xfrm>
        </p:spPr>
        <p:txBody>
          <a:bodyPr>
            <a:normAutofit/>
          </a:bodyPr>
          <a:lstStyle/>
          <a:p>
            <a:pPr algn="l"/>
            <a:r>
              <a:rPr lang="ru-RU" b="1" dirty="0" smtClean="0">
                <a:solidFill>
                  <a:srgbClr val="C00000"/>
                </a:solidFill>
                <a:latin typeface="Century Gothic" pitchFamily="34" charset="0"/>
              </a:rPr>
              <a:t>Девиз</a:t>
            </a:r>
            <a:endParaRPr lang="ru-RU" b="1" dirty="0">
              <a:solidFill>
                <a:srgbClr val="C00000"/>
              </a:solidFill>
              <a:latin typeface="Century Gothic" pitchFamily="34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2786058"/>
            <a:ext cx="8229600" cy="3340105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400" b="1" i="1" dirty="0" smtClean="0">
                <a:solidFill>
                  <a:srgbClr val="002060"/>
                </a:solidFill>
                <a:latin typeface="Century Gothic" pitchFamily="34" charset="0"/>
              </a:rPr>
              <a:t>Верны традициям – </a:t>
            </a:r>
          </a:p>
          <a:p>
            <a:pPr>
              <a:buNone/>
            </a:pPr>
            <a:r>
              <a:rPr lang="ru-RU" sz="4400" b="1" i="1" dirty="0" smtClean="0">
                <a:solidFill>
                  <a:srgbClr val="002060"/>
                </a:solidFill>
                <a:latin typeface="Century Gothic" pitchFamily="34" charset="0"/>
              </a:rPr>
              <a:t>открыты инновациям</a:t>
            </a:r>
            <a:endParaRPr lang="ru-RU" sz="4400" b="1" i="1" dirty="0">
              <a:solidFill>
                <a:srgbClr val="002060"/>
              </a:solidFill>
              <a:latin typeface="Century Gothic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https://i.pinimg.com/originals/72/6c/76/726c76b0c5a512a80bdb68a5f11dade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1" y="-24"/>
            <a:ext cx="9144031" cy="6858024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785794"/>
            <a:ext cx="8229600" cy="1571636"/>
          </a:xfrm>
        </p:spPr>
        <p:txBody>
          <a:bodyPr>
            <a:normAutofit/>
          </a:bodyPr>
          <a:lstStyle/>
          <a:p>
            <a:pPr algn="l"/>
            <a:r>
              <a:rPr lang="ru-RU" b="1" dirty="0" smtClean="0">
                <a:solidFill>
                  <a:srgbClr val="C00000"/>
                </a:solidFill>
                <a:latin typeface="Century Gothic" pitchFamily="34" charset="0"/>
              </a:rPr>
              <a:t>Тема заседания</a:t>
            </a:r>
            <a:endParaRPr lang="ru-RU" b="1" dirty="0">
              <a:solidFill>
                <a:srgbClr val="C00000"/>
              </a:solidFill>
              <a:latin typeface="Century Gothic" pitchFamily="34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2786059"/>
            <a:ext cx="8229600" cy="1785950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sz="4400" b="1" i="1" dirty="0" smtClean="0">
                <a:solidFill>
                  <a:srgbClr val="002060"/>
                </a:solidFill>
                <a:latin typeface="Century Gothic" pitchFamily="34" charset="0"/>
              </a:rPr>
              <a:t>  Финансовая грамотность как ключевая компетентность  современного школьника</a:t>
            </a:r>
          </a:p>
          <a:p>
            <a:pPr>
              <a:buNone/>
            </a:pPr>
            <a:endParaRPr lang="ru-RU" sz="4400" b="1" i="1" dirty="0">
              <a:solidFill>
                <a:srgbClr val="002060"/>
              </a:solidFill>
              <a:latin typeface="Century Gothic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https://i.pinimg.com/originals/72/6c/76/726c76b0c5a512a80bdb68a5f11dade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1" y="-24"/>
            <a:ext cx="9144031" cy="6858024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sz="4800" b="1" dirty="0" smtClean="0">
                <a:solidFill>
                  <a:srgbClr val="C00000"/>
                </a:solidFill>
                <a:latin typeface="Century Gothic" pitchFamily="34" charset="0"/>
              </a:rPr>
              <a:t>План заседания</a:t>
            </a:r>
            <a:endParaRPr lang="ru-RU" sz="4800" b="1" dirty="0">
              <a:solidFill>
                <a:srgbClr val="C00000"/>
              </a:solidFill>
              <a:latin typeface="Century Gothic" pitchFamily="34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ru-RU" sz="4400" b="1" i="1" dirty="0" smtClean="0">
              <a:solidFill>
                <a:srgbClr val="002060"/>
              </a:solidFill>
              <a:latin typeface="Century Gothic" pitchFamily="34" charset="0"/>
            </a:endParaRPr>
          </a:p>
          <a:p>
            <a:pPr marL="457200" indent="-457200">
              <a:buNone/>
            </a:pPr>
            <a:r>
              <a:rPr lang="ru-RU" sz="2600" b="1" dirty="0" smtClean="0">
                <a:solidFill>
                  <a:srgbClr val="002060"/>
                </a:solidFill>
                <a:latin typeface="Century Gothic" pitchFamily="34" charset="0"/>
              </a:rPr>
              <a:t>1. Выступление методиста Д.Н. </a:t>
            </a:r>
            <a:r>
              <a:rPr lang="ru-RU" sz="2600" b="1" dirty="0" err="1" smtClean="0">
                <a:solidFill>
                  <a:srgbClr val="002060"/>
                </a:solidFill>
                <a:latin typeface="Century Gothic" pitchFamily="34" charset="0"/>
              </a:rPr>
              <a:t>Грединой</a:t>
            </a:r>
            <a:r>
              <a:rPr lang="ru-RU" sz="2600" b="1" dirty="0" smtClean="0">
                <a:solidFill>
                  <a:srgbClr val="002060"/>
                </a:solidFill>
                <a:latin typeface="Century Gothic" pitchFamily="34" charset="0"/>
              </a:rPr>
              <a:t>.</a:t>
            </a:r>
          </a:p>
          <a:p>
            <a:pPr marL="457200" indent="-457200">
              <a:buNone/>
            </a:pPr>
            <a:r>
              <a:rPr lang="ru-RU" sz="2600" b="1" dirty="0" smtClean="0">
                <a:solidFill>
                  <a:srgbClr val="002060"/>
                </a:solidFill>
                <a:latin typeface="Century Gothic" pitchFamily="34" charset="0"/>
              </a:rPr>
              <a:t>2. Анализ </a:t>
            </a:r>
            <a:r>
              <a:rPr lang="ru-RU" sz="2600" b="1" dirty="0" smtClean="0">
                <a:solidFill>
                  <a:srgbClr val="002060"/>
                </a:solidFill>
                <a:latin typeface="Century Gothic" pitchFamily="34" charset="0"/>
              </a:rPr>
              <a:t>Муниципального этапа олимпиад школьников среди 4 – х классов.</a:t>
            </a:r>
            <a:endParaRPr lang="ru-RU" sz="2600" b="1" dirty="0" smtClean="0">
              <a:solidFill>
                <a:srgbClr val="002060"/>
              </a:solidFill>
              <a:latin typeface="Century Gothic" pitchFamily="34" charset="0"/>
            </a:endParaRPr>
          </a:p>
          <a:p>
            <a:pPr>
              <a:buNone/>
            </a:pPr>
            <a:r>
              <a:rPr lang="ru-RU" sz="2600" b="1" dirty="0" smtClean="0">
                <a:solidFill>
                  <a:srgbClr val="002060"/>
                </a:solidFill>
                <a:latin typeface="Century Gothic" pitchFamily="34" charset="0"/>
              </a:rPr>
              <a:t>3. Стратегическая сессия от 22.03.2024</a:t>
            </a:r>
          </a:p>
          <a:p>
            <a:pPr>
              <a:buNone/>
            </a:pPr>
            <a:r>
              <a:rPr lang="ru-RU" sz="2600" b="1" dirty="0" smtClean="0">
                <a:solidFill>
                  <a:srgbClr val="002060"/>
                </a:solidFill>
                <a:latin typeface="Century Gothic" pitchFamily="34" charset="0"/>
              </a:rPr>
              <a:t>4. Финансовая грамотность (мастер – класс).</a:t>
            </a:r>
          </a:p>
          <a:p>
            <a:pPr>
              <a:buNone/>
            </a:pPr>
            <a:r>
              <a:rPr lang="ru-RU" sz="2600" b="1" dirty="0" smtClean="0">
                <a:solidFill>
                  <a:srgbClr val="002060"/>
                </a:solidFill>
                <a:latin typeface="Century Gothic" pitchFamily="34" charset="0"/>
              </a:rPr>
              <a:t>5. Решение.</a:t>
            </a:r>
          </a:p>
          <a:p>
            <a:pPr>
              <a:buNone/>
            </a:pPr>
            <a:endParaRPr lang="ru-RU" sz="2000" dirty="0" smtClean="0">
              <a:solidFill>
                <a:srgbClr val="002060"/>
              </a:solidFill>
              <a:latin typeface="Century Gothic" pitchFamily="34" charset="0"/>
            </a:endParaRPr>
          </a:p>
          <a:p>
            <a:pPr>
              <a:buNone/>
            </a:pPr>
            <a:endParaRPr lang="ru-RU" sz="4400" dirty="0" smtClean="0">
              <a:solidFill>
                <a:srgbClr val="002060"/>
              </a:solidFill>
              <a:latin typeface="Century Gothic" pitchFamily="34" charset="0"/>
            </a:endParaRPr>
          </a:p>
          <a:p>
            <a:pPr>
              <a:buNone/>
            </a:pPr>
            <a:endParaRPr lang="ru-RU" sz="4400" b="1" i="1" dirty="0">
              <a:solidFill>
                <a:srgbClr val="002060"/>
              </a:solidFill>
              <a:latin typeface="Century Gothic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https://i.pinimg.com/originals/72/6c/76/726c76b0c5a512a80bdb68a5f11dade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1" y="-24"/>
            <a:ext cx="9144031" cy="6858024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sz="4800" b="1" dirty="0" smtClean="0">
                <a:solidFill>
                  <a:srgbClr val="C00000"/>
                </a:solidFill>
                <a:latin typeface="Century Gothic" pitchFamily="34" charset="0"/>
              </a:rPr>
              <a:t>Математика</a:t>
            </a:r>
            <a:endParaRPr lang="ru-RU" sz="4800" b="1" dirty="0">
              <a:solidFill>
                <a:srgbClr val="C00000"/>
              </a:solidFill>
              <a:latin typeface="Century Gothic" pitchFamily="34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ru-RU" sz="4400" b="1" i="1" dirty="0" smtClean="0">
              <a:solidFill>
                <a:srgbClr val="002060"/>
              </a:solidFill>
              <a:latin typeface="Century Gothic" pitchFamily="34" charset="0"/>
            </a:endParaRPr>
          </a:p>
          <a:p>
            <a:pPr marL="457200" indent="-457200">
              <a:buNone/>
            </a:pPr>
            <a:endParaRPr lang="ru-RU" sz="2000" dirty="0" smtClean="0">
              <a:solidFill>
                <a:srgbClr val="002060"/>
              </a:solidFill>
              <a:latin typeface="Century Gothic" pitchFamily="34" charset="0"/>
            </a:endParaRPr>
          </a:p>
          <a:p>
            <a:pPr>
              <a:buNone/>
            </a:pPr>
            <a:endParaRPr lang="ru-RU" sz="4400" dirty="0" smtClean="0">
              <a:solidFill>
                <a:srgbClr val="002060"/>
              </a:solidFill>
              <a:latin typeface="Century Gothic" pitchFamily="34" charset="0"/>
            </a:endParaRPr>
          </a:p>
          <a:p>
            <a:pPr>
              <a:buNone/>
            </a:pPr>
            <a:endParaRPr lang="ru-RU" sz="4400" b="1" i="1" dirty="0">
              <a:solidFill>
                <a:srgbClr val="002060"/>
              </a:solidFill>
              <a:latin typeface="Century Gothic" pitchFamily="34" charset="0"/>
            </a:endParaRPr>
          </a:p>
        </p:txBody>
      </p:sp>
      <p:graphicFrame>
        <p:nvGraphicFramePr>
          <p:cNvPr id="8" name="Диаграмма 7"/>
          <p:cNvGraphicFramePr/>
          <p:nvPr>
            <p:extLst>
              <p:ext uri="{D42A27DB-BD31-4B8C-83A1-F6EECF244321}">
                <p14:modId xmlns:p14="http://schemas.microsoft.com/office/powerpoint/2010/main" val="836680703"/>
              </p:ext>
            </p:extLst>
          </p:nvPr>
        </p:nvGraphicFramePr>
        <p:xfrm>
          <a:off x="1524000" y="1397000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https://i.pinimg.com/originals/72/6c/76/726c76b0c5a512a80bdb68a5f11dade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1" y="-24"/>
            <a:ext cx="9144031" cy="6858024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1071546"/>
            <a:ext cx="8229600" cy="3429024"/>
          </a:xfrm>
        </p:spPr>
        <p:txBody>
          <a:bodyPr>
            <a:normAutofit/>
          </a:bodyPr>
          <a:lstStyle/>
          <a:p>
            <a:pPr algn="l"/>
            <a:r>
              <a:rPr lang="ru-RU" sz="4800" b="1" dirty="0" smtClean="0">
                <a:solidFill>
                  <a:srgbClr val="C00000"/>
                </a:solidFill>
                <a:latin typeface="Century Gothic" pitchFamily="34" charset="0"/>
              </a:rPr>
              <a:t>Математика</a:t>
            </a:r>
            <a:br>
              <a:rPr lang="ru-RU" sz="4800" b="1" dirty="0" smtClean="0">
                <a:solidFill>
                  <a:srgbClr val="C00000"/>
                </a:solidFill>
                <a:latin typeface="Century Gothic" pitchFamily="34" charset="0"/>
              </a:rPr>
            </a:br>
            <a:endParaRPr lang="ru-RU" sz="4800" b="1" dirty="0">
              <a:solidFill>
                <a:srgbClr val="C00000"/>
              </a:solidFill>
              <a:latin typeface="Century Gothic" pitchFamily="34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1600200"/>
            <a:ext cx="7329510" cy="1114420"/>
          </a:xfrm>
        </p:spPr>
        <p:txBody>
          <a:bodyPr>
            <a:normAutofit fontScale="25000" lnSpcReduction="20000"/>
          </a:bodyPr>
          <a:lstStyle/>
          <a:p>
            <a:pPr>
              <a:buNone/>
            </a:pPr>
            <a:endParaRPr lang="ru-RU" sz="4400" b="1" i="1" dirty="0" smtClean="0">
              <a:solidFill>
                <a:srgbClr val="002060"/>
              </a:solidFill>
              <a:latin typeface="Century Gothic" pitchFamily="34" charset="0"/>
            </a:endParaRPr>
          </a:p>
          <a:p>
            <a:pPr>
              <a:buNone/>
            </a:pPr>
            <a:endParaRPr lang="ru-RU" sz="4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18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18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18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18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18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18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18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1371600" indent="-1371600">
              <a:buNone/>
            </a:pPr>
            <a:r>
              <a:rPr lang="ru-RU" sz="11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1.Блиц – турнир.</a:t>
            </a:r>
          </a:p>
          <a:p>
            <a:pPr marL="1371600" indent="-1371600">
              <a:buNone/>
            </a:pPr>
            <a:r>
              <a:rPr lang="ru-RU" sz="11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2. Математический ребус.</a:t>
            </a:r>
          </a:p>
          <a:p>
            <a:pPr marL="1371600" indent="-1371600">
              <a:buNone/>
            </a:pPr>
            <a:r>
              <a:rPr lang="ru-RU" sz="11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3. Логическая задача.</a:t>
            </a:r>
          </a:p>
          <a:p>
            <a:pPr>
              <a:buNone/>
            </a:pPr>
            <a:r>
              <a:rPr lang="ru-RU" sz="11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4. Геометрический материал.</a:t>
            </a:r>
          </a:p>
          <a:p>
            <a:pPr>
              <a:buNone/>
            </a:pPr>
            <a:r>
              <a:rPr lang="ru-RU" sz="11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5. Логическая задача.</a:t>
            </a:r>
          </a:p>
          <a:p>
            <a:pPr>
              <a:buNone/>
            </a:pPr>
            <a:r>
              <a:rPr lang="ru-RU" sz="11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6. Текстовая задача.</a:t>
            </a:r>
          </a:p>
          <a:p>
            <a:pPr>
              <a:buNone/>
            </a:pPr>
            <a:r>
              <a:rPr lang="ru-RU" sz="11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7. Логическая задача.</a:t>
            </a:r>
            <a:endParaRPr lang="ru-RU" sz="112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s://i.pinimg.com/originals/72/6c/76/726c76b0c5a512a80bdb68a5f11dade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1" y="-24"/>
            <a:ext cx="9144031" cy="6858024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b="1" dirty="0" smtClean="0">
                <a:solidFill>
                  <a:srgbClr val="C00000"/>
                </a:solidFill>
                <a:latin typeface="Century Gothic" pitchFamily="34" charset="0"/>
                <a:cs typeface="Times New Roman" pitchFamily="18" charset="0"/>
              </a:rPr>
              <a:t>Русский язык</a:t>
            </a:r>
            <a:endParaRPr lang="ru-RU" b="1" dirty="0">
              <a:solidFill>
                <a:srgbClr val="C00000"/>
              </a:solidFill>
              <a:latin typeface="Century Gothic" pitchFamily="34" charset="0"/>
              <a:cs typeface="Times New Roman" pitchFamily="18" charset="0"/>
            </a:endParaRPr>
          </a:p>
        </p:txBody>
      </p:sp>
      <p:graphicFrame>
        <p:nvGraphicFramePr>
          <p:cNvPr id="8" name="Объект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54438734"/>
              </p:ext>
            </p:extLst>
          </p:nvPr>
        </p:nvGraphicFramePr>
        <p:xfrm>
          <a:off x="457200" y="1600201"/>
          <a:ext cx="7355160" cy="40610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https://i.pinimg.com/originals/72/6c/76/726c76b0c5a512a80bdb68a5f11dade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1" y="-24"/>
            <a:ext cx="9144031" cy="6858024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ru-RU" b="1" dirty="0" smtClean="0">
                <a:solidFill>
                  <a:srgbClr val="C00000"/>
                </a:solidFill>
                <a:latin typeface="Century Gothic" pitchFamily="34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rgbClr val="C00000"/>
                </a:solidFill>
                <a:latin typeface="Century Gothic" pitchFamily="34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C00000"/>
                </a:solidFill>
                <a:latin typeface="Century Gothic" pitchFamily="34" charset="0"/>
                <a:cs typeface="Times New Roman" pitchFamily="18" charset="0"/>
              </a:rPr>
              <a:t>Русский язык</a:t>
            </a:r>
            <a:endParaRPr lang="ru-RU" b="1" dirty="0">
              <a:solidFill>
                <a:srgbClr val="C00000"/>
              </a:solidFill>
              <a:latin typeface="Century Gothic" pitchFamily="34" charset="0"/>
              <a:cs typeface="Times New Roman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Блиц – турнир.</a:t>
            </a:r>
          </a:p>
          <a:p>
            <a:pPr marL="514350" indent="-514350">
              <a:buNone/>
            </a:pP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5. Русские пословицы (по картинке).</a:t>
            </a:r>
          </a:p>
          <a:p>
            <a:pPr marL="514350" indent="-514350">
              <a:buNone/>
            </a:pP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6. Подчеркнуть ошибки и записать правильно предложение.</a:t>
            </a:r>
          </a:p>
          <a:p>
            <a:pPr marL="514350" indent="-514350">
              <a:buNone/>
            </a:pP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8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Вставить буквы, составить словосочетания, используя все варианты.</a:t>
            </a:r>
          </a:p>
          <a:p>
            <a:pPr marL="514350" indent="-514350">
              <a:buNone/>
            </a:pP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9. Определи слово (ребус) и запиши словосочетание.</a:t>
            </a:r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https://i.pinimg.com/originals/72/6c/76/726c76b0c5a512a80bdb68a5f11dade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1" y="-24"/>
            <a:ext cx="9144031" cy="6858024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ru-RU" b="1" dirty="0" smtClean="0">
                <a:solidFill>
                  <a:srgbClr val="C00000"/>
                </a:solidFill>
                <a:latin typeface="Century Gothic" pitchFamily="34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rgbClr val="C00000"/>
                </a:solidFill>
                <a:latin typeface="Century Gothic" pitchFamily="34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C00000"/>
                </a:solidFill>
                <a:latin typeface="Century Gothic" pitchFamily="34" charset="0"/>
                <a:cs typeface="Times New Roman" pitchFamily="18" charset="0"/>
              </a:rPr>
              <a:t>Литературное чтение</a:t>
            </a:r>
            <a:endParaRPr lang="ru-RU" b="1" dirty="0">
              <a:solidFill>
                <a:srgbClr val="C00000"/>
              </a:solidFill>
              <a:latin typeface="Century Gothic" pitchFamily="34" charset="0"/>
              <a:cs typeface="Times New Roman" pitchFamily="18" charset="0"/>
            </a:endParaRPr>
          </a:p>
        </p:txBody>
      </p:sp>
      <p:graphicFrame>
        <p:nvGraphicFramePr>
          <p:cNvPr id="8" name="Объект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25838309"/>
              </p:ext>
            </p:extLst>
          </p:nvPr>
        </p:nvGraphicFramePr>
        <p:xfrm>
          <a:off x="457200" y="1600201"/>
          <a:ext cx="7499176" cy="44210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134</TotalTime>
  <Words>193</Words>
  <Application>Microsoft Office PowerPoint</Application>
  <PresentationFormat>Экран (4:3)</PresentationFormat>
  <Paragraphs>62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7" baseType="lpstr">
      <vt:lpstr>Arial</vt:lpstr>
      <vt:lpstr>Calibri</vt:lpstr>
      <vt:lpstr>Century Gothic</vt:lpstr>
      <vt:lpstr>Times New Roman</vt:lpstr>
      <vt:lpstr>Тема Office</vt:lpstr>
      <vt:lpstr> ММО начальных классов  28 марта 2024 г.  </vt:lpstr>
      <vt:lpstr>Девиз</vt:lpstr>
      <vt:lpstr>Тема заседания</vt:lpstr>
      <vt:lpstr>План заседания</vt:lpstr>
      <vt:lpstr>Математика</vt:lpstr>
      <vt:lpstr>Математика </vt:lpstr>
      <vt:lpstr>Русский язык</vt:lpstr>
      <vt:lpstr> Русский язык</vt:lpstr>
      <vt:lpstr> Литературное чтение</vt:lpstr>
      <vt:lpstr> Литературное чтение</vt:lpstr>
      <vt:lpstr> Окружающий мир</vt:lpstr>
      <vt:lpstr> Окружающий мир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ММО начальных классов  28 марта 2024 г.  </dc:title>
  <dc:creator>Admin</dc:creator>
  <cp:lastModifiedBy>Admin</cp:lastModifiedBy>
  <cp:revision>22</cp:revision>
  <dcterms:created xsi:type="dcterms:W3CDTF">2024-03-27T12:17:48Z</dcterms:created>
  <dcterms:modified xsi:type="dcterms:W3CDTF">2024-03-28T03:58:38Z</dcterms:modified>
</cp:coreProperties>
</file>