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990000"/>
                </a:solidFill>
              </a:rPr>
              <a:t>ММО начальных классов</a:t>
            </a: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28.08.2023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571612"/>
            <a:ext cx="82868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800" dirty="0" smtClean="0"/>
              <a:t> </a:t>
            </a:r>
          </a:p>
          <a:p>
            <a:pPr algn="ctr"/>
            <a:endParaRPr lang="ru-RU" sz="2800" b="1" dirty="0" smtClean="0">
              <a:solidFill>
                <a:srgbClr val="99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8215370" cy="4071965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С началом учебного года</a:t>
            </a:r>
            <a:endParaRPr lang="ru-RU" sz="8000" b="1" i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7"/>
            <a:ext cx="7743852" cy="150019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990000"/>
                </a:solidFill>
              </a:rPr>
              <a:t>План заседания</a:t>
            </a: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714620"/>
            <a:ext cx="8001056" cy="3714776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XXIII </a:t>
            </a:r>
            <a:r>
              <a:rPr lang="ru-RU" sz="2000" b="1" dirty="0" smtClean="0">
                <a:solidFill>
                  <a:srgbClr val="002060"/>
                </a:solidFill>
              </a:rPr>
              <a:t>съезд работников образования. «Формирование ФГ младших школьников  в фокусе внимания учителя начальных классов и руководителя методического объединения»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Анализ работы ММО учителей начальных классов за 2022/2023 учебный </a:t>
            </a:r>
            <a:r>
              <a:rPr lang="ru-RU" sz="2000" b="1" dirty="0" smtClean="0">
                <a:solidFill>
                  <a:srgbClr val="002060"/>
                </a:solidFill>
              </a:rPr>
              <a:t>год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Планирование работы ММО на 2023 -2024 учебный год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Аттестация педагогических работников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Всероссийская школьная олимпиада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7"/>
            <a:ext cx="7743852" cy="150019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990000"/>
                </a:solidFill>
              </a:rPr>
              <a:t>Притча</a:t>
            </a: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714620"/>
            <a:ext cx="8001056" cy="3357586"/>
          </a:xfrm>
        </p:spPr>
        <p:txBody>
          <a:bodyPr>
            <a:noAutofit/>
          </a:bodyPr>
          <a:lstStyle/>
          <a:p>
            <a:pPr marL="457200" indent="-457200" algn="l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s://avatars.mds.yandex.net/i?id=6598ae3b2e60b954bda7054239b56121_l-4715391-images-thumbs&amp;n=13"/>
          <p:cNvPicPr>
            <a:picLocks noChangeAspect="1" noChangeArrowheads="1"/>
          </p:cNvPicPr>
          <p:nvPr/>
        </p:nvPicPr>
        <p:blipFill>
          <a:blip r:embed="rId3"/>
          <a:srcRect r="1733" b="10265"/>
          <a:stretch>
            <a:fillRect/>
          </a:stretch>
        </p:blipFill>
        <p:spPr bwMode="auto">
          <a:xfrm>
            <a:off x="1632976" y="2500305"/>
            <a:ext cx="5367916" cy="367640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4714884"/>
            <a:ext cx="2288970" cy="707886"/>
          </a:xfrm>
          <a:prstGeom prst="rect">
            <a:avLst/>
          </a:prstGeom>
          <a:noFill/>
          <a:ln w="38100"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ДУМАЙ!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7950" y="2714620"/>
            <a:ext cx="2214578" cy="707886"/>
          </a:xfrm>
          <a:prstGeom prst="rect">
            <a:avLst/>
          </a:prstGeom>
          <a:noFill/>
          <a:ln w="38100"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  ДЕЛАЙ!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7"/>
            <a:ext cx="7743852" cy="150019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990000"/>
                </a:solidFill>
              </a:rPr>
              <a:t>Анализ работы ММО за 2022 – 2023 </a:t>
            </a:r>
            <a:r>
              <a:rPr lang="ru-RU" sz="5400" b="1" dirty="0" err="1" smtClean="0">
                <a:solidFill>
                  <a:srgbClr val="990000"/>
                </a:solidFill>
              </a:rPr>
              <a:t>уч.год</a:t>
            </a:r>
            <a:r>
              <a:rPr lang="ru-RU" sz="5400" b="1" dirty="0" smtClean="0">
                <a:solidFill>
                  <a:srgbClr val="990000"/>
                </a:solidFill>
              </a:rPr>
              <a:t/>
            </a:r>
            <a:br>
              <a:rPr lang="ru-RU" sz="54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714620"/>
            <a:ext cx="8001056" cy="3357586"/>
          </a:xfrm>
        </p:spPr>
        <p:txBody>
          <a:bodyPr>
            <a:noAutofit/>
          </a:bodyPr>
          <a:lstStyle/>
          <a:p>
            <a:pPr marL="457200" indent="-457200" algn="l"/>
            <a:r>
              <a:rPr lang="ru-RU" sz="2400" b="1" dirty="0" smtClean="0">
                <a:solidFill>
                  <a:srgbClr val="002060"/>
                </a:solidFill>
              </a:rPr>
              <a:t> 1. </a:t>
            </a:r>
            <a:r>
              <a:rPr lang="ru-RU" sz="2400" b="1" dirty="0" err="1" smtClean="0">
                <a:solidFill>
                  <a:srgbClr val="002060"/>
                </a:solidFill>
              </a:rPr>
              <a:t>Самообследование</a:t>
            </a:r>
            <a:r>
              <a:rPr lang="ru-RU" sz="2400" b="1" dirty="0" smtClean="0">
                <a:solidFill>
                  <a:srgbClr val="002060"/>
                </a:solidFill>
              </a:rPr>
              <a:t> эффективности работы ММО</a:t>
            </a:r>
          </a:p>
          <a:p>
            <a:pPr marL="457200" indent="-457200" algn="l"/>
            <a:r>
              <a:rPr lang="ru-RU" sz="2400" b="1" dirty="0" smtClean="0">
                <a:solidFill>
                  <a:srgbClr val="002060"/>
                </a:solidFill>
              </a:rPr>
              <a:t>2. Заседания ММО за 2022 – 2023 учебный год</a:t>
            </a:r>
          </a:p>
          <a:p>
            <a:pPr marL="457200" indent="-457200" algn="l"/>
            <a:r>
              <a:rPr lang="ru-RU" sz="2400" b="1" dirty="0" smtClean="0">
                <a:solidFill>
                  <a:srgbClr val="002060"/>
                </a:solidFill>
              </a:rPr>
              <a:t>3. Участие в профессиональных конкурсах</a:t>
            </a:r>
          </a:p>
          <a:p>
            <a:pPr marL="457200" indent="-457200" algn="l"/>
            <a:r>
              <a:rPr lang="ru-RU" sz="2400" b="1" dirty="0" smtClean="0">
                <a:solidFill>
                  <a:srgbClr val="002060"/>
                </a:solidFill>
              </a:rPr>
              <a:t>4. Уровень </a:t>
            </a:r>
            <a:r>
              <a:rPr lang="ru-RU" sz="2400" b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400" b="1" dirty="0" smtClean="0">
                <a:solidFill>
                  <a:srgbClr val="002060"/>
                </a:solidFill>
              </a:rPr>
              <a:t> компонентов функциональной грамотности у обучающихся 4 – </a:t>
            </a:r>
            <a:r>
              <a:rPr lang="ru-RU" sz="2400" b="1" dirty="0" err="1" smtClean="0">
                <a:solidFill>
                  <a:srgbClr val="002060"/>
                </a:solidFill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</a:rPr>
              <a:t> классов.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2800" b="1" dirty="0" err="1" smtClean="0">
                <a:solidFill>
                  <a:srgbClr val="990000"/>
                </a:solidFill>
              </a:rPr>
              <a:t>Самообследование</a:t>
            </a:r>
            <a:r>
              <a:rPr lang="ru-RU" sz="2800" b="1" dirty="0" smtClean="0">
                <a:solidFill>
                  <a:srgbClr val="990000"/>
                </a:solidFill>
              </a:rPr>
              <a:t> эффективности работы ММО</a:t>
            </a:r>
            <a:r>
              <a:rPr lang="ru-RU" sz="6600" b="1" dirty="0" smtClean="0">
                <a:solidFill>
                  <a:srgbClr val="990000"/>
                </a:solidFill>
              </a:rPr>
              <a:t/>
            </a:r>
            <a:br>
              <a:rPr lang="ru-RU" sz="66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2285992"/>
          <a:ext cx="8572560" cy="251746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000924"/>
                <a:gridCol w="714380"/>
                <a:gridCol w="857256"/>
              </a:tblGrid>
              <a:tr h="595328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квалификации на курирующей ММО кафедре </a:t>
                      </a:r>
                      <a:r>
                        <a:rPr lang="ru-RU" sz="24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НИПКиПРО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(курс ПК, стажировка)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49%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экспертной деятельности на муниципальном уровне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методических событиях регионального уровня (конференции, семинары, сессии)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27%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5" y="1594508"/>
          <a:ext cx="8286809" cy="51206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08840"/>
                <a:gridCol w="6033377"/>
                <a:gridCol w="1744592"/>
              </a:tblGrid>
              <a:tr h="119658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функциональной грамотности обучающихся начальных классов»</a:t>
                      </a:r>
                      <a:r>
                        <a:rPr lang="ru-RU" sz="18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(материалы проектировочной сессии)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экскурсия по математике.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03.11.2022 г.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470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</a:t>
                      </a:r>
                      <a:r>
                        <a:rPr lang="ru-RU" sz="18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 и оценка функциональной грамотности обучающихся: методические особенности формирования глобальных компетенций»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26.01.2023 г.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5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</a:t>
                      </a:r>
                      <a:r>
                        <a:rPr lang="ru-RU" sz="18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 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креативного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мышления в рамках развития функциональной грамотности у младших школьников» Участие руководителя ММО учителей начальных классов в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региональной стратегической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сессии. Мастер – класс «Игровая образовательная технология «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Друдлы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»: что это такое и как помогают в обучении». 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23.03.2023 г.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98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Мастер – класс «Метод погружения, как способ развития функциональной грамотности обучающихся начальных классов»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04.05.2023 г.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1538" y="785794"/>
            <a:ext cx="591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990000"/>
                </a:solidFill>
              </a:rPr>
              <a:t>Заседания ММО</a:t>
            </a:r>
            <a:endParaRPr lang="ru-RU" sz="40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5" y="2400313"/>
          <a:ext cx="8429684" cy="2743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17612"/>
                <a:gridCol w="5340305"/>
                <a:gridCol w="2571767"/>
              </a:tblGrid>
              <a:tr h="11430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Ратушная Ю.А.</a:t>
                      </a:r>
                    </a:p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Урок по окружающему миру</a:t>
                      </a:r>
                    </a:p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(2 класс)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2 место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7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</a:rPr>
                        <a:t>Руц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 Ю.А.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Внеурочное занятие по финансовой грамотности (1 класс)</a:t>
                      </a:r>
                    </a:p>
                    <a:p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Благодарность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1000108"/>
            <a:ext cx="7929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solidFill>
                <a:srgbClr val="990000"/>
              </a:solidFill>
            </a:endParaRPr>
          </a:p>
          <a:p>
            <a:r>
              <a:rPr lang="ru-RU" sz="2800" b="1" dirty="0" smtClean="0">
                <a:solidFill>
                  <a:srgbClr val="990000"/>
                </a:solidFill>
              </a:rPr>
              <a:t>Участие в профессиональных конкурсах</a:t>
            </a:r>
          </a:p>
          <a:p>
            <a:r>
              <a:rPr lang="ru-RU" sz="2800" b="1" dirty="0" smtClean="0">
                <a:solidFill>
                  <a:srgbClr val="990000"/>
                </a:solidFill>
              </a:rPr>
              <a:t>«Мой лучший урок» </a:t>
            </a:r>
            <a:r>
              <a:rPr lang="ru-RU" sz="2800" b="1" dirty="0" err="1" smtClean="0">
                <a:solidFill>
                  <a:srgbClr val="990000"/>
                </a:solidFill>
              </a:rPr>
              <a:t>им.Т.П.Комаровой</a:t>
            </a:r>
            <a:endParaRPr lang="ru-RU" sz="2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3f1/00008ca8-76ad1de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2154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r>
              <a:rPr lang="ru-RU" sz="3200" b="1" dirty="0" smtClean="0">
                <a:solidFill>
                  <a:srgbClr val="990000"/>
                </a:solidFill>
              </a:rPr>
              <a:t/>
            </a:r>
            <a:br>
              <a:rPr lang="ru-RU" sz="3200" b="1" dirty="0" smtClean="0">
                <a:solidFill>
                  <a:srgbClr val="990000"/>
                </a:solidFill>
              </a:rPr>
            </a:br>
            <a:endParaRPr lang="ru-RU" sz="5400" b="1" dirty="0">
              <a:solidFill>
                <a:srgbClr val="99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1" y="3786189"/>
          <a:ext cx="8358246" cy="152482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954209"/>
                <a:gridCol w="2854065"/>
                <a:gridCol w="2549972"/>
              </a:tblGrid>
              <a:tr h="47832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Кол-во выпускников НШ, показавших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Кол-во выпускников НШ, показавших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Кол-во выпускников НШ, показавших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низкий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уровень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98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990000"/>
                          </a:solidFill>
                        </a:rPr>
                        <a:t>45/18%</a:t>
                      </a:r>
                      <a:endParaRPr lang="ru-RU" sz="2800" b="1" dirty="0">
                        <a:solidFill>
                          <a:srgbClr val="99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990000"/>
                          </a:solidFill>
                        </a:rPr>
                        <a:t>160/64%</a:t>
                      </a:r>
                      <a:endParaRPr lang="ru-RU" sz="2800" b="1" dirty="0">
                        <a:solidFill>
                          <a:srgbClr val="99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990000"/>
                          </a:solidFill>
                        </a:rPr>
                        <a:t>43/17%</a:t>
                      </a:r>
                      <a:endParaRPr lang="ru-RU" sz="2800" b="1" dirty="0">
                        <a:solidFill>
                          <a:srgbClr val="99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1571612"/>
            <a:ext cx="828680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990000"/>
                </a:solidFill>
              </a:rPr>
              <a:t>Уровень </a:t>
            </a:r>
            <a:r>
              <a:rPr lang="ru-RU" sz="2800" b="1" dirty="0" err="1" smtClean="0">
                <a:solidFill>
                  <a:srgbClr val="990000"/>
                </a:solidFill>
              </a:rPr>
              <a:t>сформированности</a:t>
            </a:r>
            <a:r>
              <a:rPr lang="ru-RU" sz="2800" b="1" dirty="0" smtClean="0">
                <a:solidFill>
                  <a:srgbClr val="990000"/>
                </a:solidFill>
              </a:rPr>
              <a:t> ФГ у обучающихся</a:t>
            </a:r>
          </a:p>
          <a:p>
            <a:pPr algn="ctr"/>
            <a:r>
              <a:rPr lang="ru-RU" sz="2800" b="1" dirty="0" smtClean="0">
                <a:solidFill>
                  <a:srgbClr val="990000"/>
                </a:solidFill>
              </a:rPr>
              <a:t> 4 – </a:t>
            </a:r>
            <a:r>
              <a:rPr lang="ru-RU" sz="2800" b="1" dirty="0" err="1" smtClean="0">
                <a:solidFill>
                  <a:srgbClr val="990000"/>
                </a:solidFill>
              </a:rPr>
              <a:t>х</a:t>
            </a:r>
            <a:r>
              <a:rPr lang="ru-RU" sz="2800" b="1" dirty="0" smtClean="0">
                <a:solidFill>
                  <a:srgbClr val="990000"/>
                </a:solidFill>
              </a:rPr>
              <a:t> классов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Общее количество выпускников НШ в муниципалитете </a:t>
            </a:r>
            <a:r>
              <a:rPr lang="ru-RU" sz="2000" b="1" dirty="0" smtClean="0">
                <a:solidFill>
                  <a:srgbClr val="002060"/>
                </a:solidFill>
              </a:rPr>
              <a:t>–  802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Количество выпускников НШ, принявших участие в диагностике </a:t>
            </a:r>
            <a:r>
              <a:rPr lang="ru-RU" sz="2000" b="1" dirty="0" smtClean="0">
                <a:solidFill>
                  <a:srgbClr val="002060"/>
                </a:solidFill>
              </a:rPr>
              <a:t>–251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800" dirty="0" smtClean="0"/>
              <a:t> </a:t>
            </a:r>
          </a:p>
          <a:p>
            <a:pPr algn="ctr"/>
            <a:endParaRPr lang="ru-RU" sz="2800" b="1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355</Words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ММО начальных классов</vt:lpstr>
      <vt:lpstr>С началом учебного года</vt:lpstr>
      <vt:lpstr>План заседания</vt:lpstr>
      <vt:lpstr>Притча</vt:lpstr>
      <vt:lpstr>Анализ работы ММО за 2022 – 2023 уч.год </vt:lpstr>
      <vt:lpstr>     Самообследование эффективности работы ММО </vt:lpstr>
      <vt:lpstr>     </vt:lpstr>
      <vt:lpstr>     </vt:lpstr>
      <vt:lpstr>     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ММО начальных классов</dc:title>
  <dc:creator>Admin</dc:creator>
  <cp:lastModifiedBy>Admin</cp:lastModifiedBy>
  <cp:revision>26</cp:revision>
  <dcterms:created xsi:type="dcterms:W3CDTF">2023-08-26T06:48:15Z</dcterms:created>
  <dcterms:modified xsi:type="dcterms:W3CDTF">2023-08-27T12:10:09Z</dcterms:modified>
</cp:coreProperties>
</file>