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6" r:id="rId4"/>
    <p:sldId id="257" r:id="rId5"/>
    <p:sldId id="259" r:id="rId6"/>
    <p:sldId id="260" r:id="rId7"/>
    <p:sldId id="261" r:id="rId8"/>
    <p:sldId id="267" r:id="rId9"/>
    <p:sldId id="262" r:id="rId10"/>
    <p:sldId id="264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Xarrovv" panose="02000603000000000000" charset="-12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3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57FE7-4B76-4E4A-960A-ACD9136FB847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91B9A-B7FC-4C3F-AE37-67D75BBD1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1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91B9A-B7FC-4C3F-AE37-67D75BBD16A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6383000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352800" y="6803809"/>
            <a:ext cx="6248400" cy="2906973"/>
            <a:chOff x="0" y="0"/>
            <a:chExt cx="6350000" cy="635000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2362200" y="266700"/>
            <a:ext cx="15697200" cy="2547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32"/>
              </a:lnSpc>
            </a:pPr>
            <a:r>
              <a:rPr lang="ru-RU" sz="5400" b="1" dirty="0" smtClean="0">
                <a:latin typeface="Xarrovv"/>
              </a:rPr>
              <a:t>АПГРЕЙД 45 МИНУТ ИЛИ КАК РАЗВИВАТЬ В УЧЕНИКАХ НАВЫКИ 21 ВЕКА НА КАЖДОМ УРОКЕ</a:t>
            </a:r>
            <a:endParaRPr lang="en-US" sz="5400" b="1" dirty="0">
              <a:latin typeface="Xarrovv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091372"/>
            <a:ext cx="2362200" cy="23318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638396" y="8496300"/>
            <a:ext cx="5279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ПРЕЗЕНТАЦИЮ ПОДГОТОВИЛА:</a:t>
            </a:r>
          </a:p>
          <a:p>
            <a:r>
              <a:rPr lang="ru-RU" sz="2400" b="1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КАТАЛЬНИКОВА В.В.</a:t>
            </a:r>
          </a:p>
          <a:p>
            <a:r>
              <a:rPr lang="ru-RU" sz="2400" b="1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УЧИТЕЛЬ НАЧАЛЬНЫХ КЛАССОВ</a:t>
            </a:r>
          </a:p>
          <a:p>
            <a:r>
              <a:rPr lang="ru-RU" sz="2400" b="1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МБОУ СОШ №4</a:t>
            </a:r>
            <a:endParaRPr lang="ru-RU" sz="2400" b="1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693" y="620030"/>
            <a:ext cx="920576" cy="92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94" y="0"/>
            <a:ext cx="16369006" cy="102870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5879976" y="1516777"/>
            <a:ext cx="839592" cy="1067843"/>
          </a:xfrm>
          <a:custGeom>
            <a:avLst/>
            <a:gdLst/>
            <a:ahLst/>
            <a:cxnLst/>
            <a:rect l="l" t="t" r="r" b="b"/>
            <a:pathLst>
              <a:path w="839592" h="1067843">
                <a:moveTo>
                  <a:pt x="0" y="0"/>
                </a:moveTo>
                <a:lnTo>
                  <a:pt x="839591" y="0"/>
                </a:lnTo>
                <a:lnTo>
                  <a:pt x="839591" y="1067843"/>
                </a:lnTo>
                <a:lnTo>
                  <a:pt x="0" y="1067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19854" y="4286250"/>
            <a:ext cx="1244829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15485B"/>
                </a:solidFill>
                <a:latin typeface="Xarrovv"/>
              </a:rPr>
              <a:t>.</a:t>
            </a:r>
            <a:endParaRPr lang="en-US" sz="5600" dirty="0">
              <a:solidFill>
                <a:srgbClr val="15485B"/>
              </a:solidFill>
              <a:latin typeface="Xarrovv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213298" y="992305"/>
            <a:ext cx="15780397" cy="8881779"/>
            <a:chOff x="0" y="0"/>
            <a:chExt cx="3135254" cy="15897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5255" cy="1589707"/>
            </a:xfrm>
            <a:custGeom>
              <a:avLst/>
              <a:gdLst/>
              <a:ahLst/>
              <a:cxnLst/>
              <a:rect l="l" t="t" r="r" b="b"/>
              <a:pathLst>
                <a:path w="3135255" h="1589707">
                  <a:moveTo>
                    <a:pt x="3010794" y="1589706"/>
                  </a:moveTo>
                  <a:lnTo>
                    <a:pt x="124460" y="1589706"/>
                  </a:lnTo>
                  <a:cubicBezTo>
                    <a:pt x="55880" y="1589706"/>
                    <a:pt x="0" y="1533827"/>
                    <a:pt x="0" y="1465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0795" y="0"/>
                  </a:lnTo>
                  <a:cubicBezTo>
                    <a:pt x="3079374" y="0"/>
                    <a:pt x="3135255" y="55880"/>
                    <a:pt x="3135255" y="124460"/>
                  </a:cubicBezTo>
                  <a:lnTo>
                    <a:pt x="3135255" y="1465247"/>
                  </a:lnTo>
                  <a:cubicBezTo>
                    <a:pt x="3135255" y="1533827"/>
                    <a:pt x="3079374" y="1589707"/>
                    <a:pt x="3010795" y="1589707"/>
                  </a:cubicBezTo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3479" y="70194"/>
            <a:ext cx="922111" cy="9221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8930" y="186603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u="sng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2143" y="1684584"/>
            <a:ext cx="3985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5</a:t>
            </a:r>
            <a:r>
              <a:rPr lang="ru-RU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 МОДЕЛЬ ФРЕЙЕР</a:t>
            </a:r>
            <a:endParaRPr lang="ru-RU" sz="3600" b="1" u="sng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62143" y="2427835"/>
            <a:ext cx="12820739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800" dirty="0" smtClean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10473"/>
              </p:ext>
            </p:extLst>
          </p:nvPr>
        </p:nvGraphicFramePr>
        <p:xfrm>
          <a:off x="6172200" y="2857500"/>
          <a:ext cx="7086600" cy="6044979"/>
        </p:xfrm>
        <a:graphic>
          <a:graphicData uri="http://schemas.openxmlformats.org/drawingml/2006/table">
            <a:tbl>
              <a:tblPr firstRow="1" firstCol="1" bandRow="1"/>
              <a:tblGrid>
                <a:gridCol w="3542724"/>
                <a:gridCol w="3543876"/>
              </a:tblGrid>
              <a:tr h="300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ОБЯЗАТЕЛЬНЫЕ ХАРАКТЕРИСТИКИ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НЕОБЯЗАТЕЛЬНЫЕ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ХАРАКТЕРИСТИКИ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ПРОТИВОПОЛОЖНЫЕ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ПРИМЕРЫ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Ромб 14"/>
          <p:cNvSpPr/>
          <p:nvPr/>
        </p:nvSpPr>
        <p:spPr>
          <a:xfrm>
            <a:off x="8884716" y="5143500"/>
            <a:ext cx="1661567" cy="1484820"/>
          </a:xfrm>
          <a:prstGeom prst="diamond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2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994" y="0"/>
            <a:ext cx="16369006" cy="102870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5879976" y="1516777"/>
            <a:ext cx="839592" cy="1067843"/>
          </a:xfrm>
          <a:custGeom>
            <a:avLst/>
            <a:gdLst/>
            <a:ahLst/>
            <a:cxnLst/>
            <a:rect l="l" t="t" r="r" b="b"/>
            <a:pathLst>
              <a:path w="839592" h="1067843">
                <a:moveTo>
                  <a:pt x="0" y="0"/>
                </a:moveTo>
                <a:lnTo>
                  <a:pt x="839591" y="0"/>
                </a:lnTo>
                <a:lnTo>
                  <a:pt x="839591" y="1067843"/>
                </a:lnTo>
                <a:lnTo>
                  <a:pt x="0" y="10678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19854" y="4286250"/>
            <a:ext cx="1244829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15485B"/>
                </a:solidFill>
                <a:latin typeface="Xarrovv"/>
              </a:rPr>
              <a:t>.</a:t>
            </a:r>
            <a:endParaRPr lang="en-US" sz="5600" dirty="0">
              <a:solidFill>
                <a:srgbClr val="15485B"/>
              </a:solidFill>
              <a:latin typeface="Xarrovv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213298" y="992305"/>
            <a:ext cx="15780397" cy="8881779"/>
            <a:chOff x="0" y="0"/>
            <a:chExt cx="3135254" cy="15897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5255" cy="1589707"/>
            </a:xfrm>
            <a:custGeom>
              <a:avLst/>
              <a:gdLst/>
              <a:ahLst/>
              <a:cxnLst/>
              <a:rect l="l" t="t" r="r" b="b"/>
              <a:pathLst>
                <a:path w="3135255" h="1589707">
                  <a:moveTo>
                    <a:pt x="3010794" y="1589706"/>
                  </a:moveTo>
                  <a:lnTo>
                    <a:pt x="124460" y="1589706"/>
                  </a:lnTo>
                  <a:cubicBezTo>
                    <a:pt x="55880" y="1589706"/>
                    <a:pt x="0" y="1533827"/>
                    <a:pt x="0" y="1465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0795" y="0"/>
                  </a:lnTo>
                  <a:cubicBezTo>
                    <a:pt x="3079374" y="0"/>
                    <a:pt x="3135255" y="55880"/>
                    <a:pt x="3135255" y="124460"/>
                  </a:cubicBezTo>
                  <a:lnTo>
                    <a:pt x="3135255" y="1465247"/>
                  </a:lnTo>
                  <a:cubicBezTo>
                    <a:pt x="3135255" y="1533827"/>
                    <a:pt x="3079374" y="1589707"/>
                    <a:pt x="3010795" y="1589707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Прямоугольник 3"/>
          <p:cNvSpPr/>
          <p:nvPr/>
        </p:nvSpPr>
        <p:spPr>
          <a:xfrm>
            <a:off x="3148930" y="186603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u="sng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5046" y="2635828"/>
            <a:ext cx="139437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А</a:t>
            </a:r>
            <a:r>
              <a:rPr lang="ru-RU" sz="3600" b="1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ктивные </a:t>
            </a:r>
            <a:r>
              <a:rPr lang="ru-RU" sz="3600" b="1" dirty="0" err="1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приѐмы</a:t>
            </a:r>
            <a:r>
              <a:rPr lang="ru-RU" sz="3600" b="1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, используемые в процессе обучения, не нарушают дисциплину, так как они структурированные, а позволяют повысить вовлеченность учащихся. Когда ученикам нравится находиться на занятиях, это положительно отражается на успеваемости, информация воспринимается лучше и многократных повторений не требуется. Поэтому если ученики устали, сидя за партой, самое время предложить им встать и передохнуть при этом, не прекращая процесса </a:t>
            </a:r>
            <a:r>
              <a:rPr lang="ru-RU" sz="3600" b="1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обучения</a:t>
            </a:r>
            <a:r>
              <a:rPr lang="en-US" sz="3600" b="1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</a:t>
            </a:r>
            <a:endParaRPr lang="ru-RU" sz="3600" b="1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59" y="7361798"/>
            <a:ext cx="2157413" cy="21552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99215" y="7114731"/>
            <a:ext cx="2566600" cy="2566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7060396"/>
            <a:ext cx="2629315" cy="25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94" y="0"/>
            <a:ext cx="16369006" cy="102870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5879976" y="1516777"/>
            <a:ext cx="839592" cy="1067843"/>
          </a:xfrm>
          <a:custGeom>
            <a:avLst/>
            <a:gdLst/>
            <a:ahLst/>
            <a:cxnLst/>
            <a:rect l="l" t="t" r="r" b="b"/>
            <a:pathLst>
              <a:path w="839592" h="1067843">
                <a:moveTo>
                  <a:pt x="0" y="0"/>
                </a:moveTo>
                <a:lnTo>
                  <a:pt x="839591" y="0"/>
                </a:lnTo>
                <a:lnTo>
                  <a:pt x="839591" y="1067843"/>
                </a:lnTo>
                <a:lnTo>
                  <a:pt x="0" y="1067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19854" y="4286250"/>
            <a:ext cx="1244829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15485B"/>
                </a:solidFill>
                <a:latin typeface="Xarrovv"/>
              </a:rPr>
              <a:t>.</a:t>
            </a:r>
            <a:endParaRPr lang="en-US" sz="5600" dirty="0">
              <a:solidFill>
                <a:srgbClr val="15485B"/>
              </a:solidFill>
              <a:latin typeface="Xarrovv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213298" y="1333500"/>
            <a:ext cx="15780397" cy="8001000"/>
            <a:chOff x="0" y="0"/>
            <a:chExt cx="3135254" cy="15897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5255" cy="1589707"/>
            </a:xfrm>
            <a:custGeom>
              <a:avLst/>
              <a:gdLst/>
              <a:ahLst/>
              <a:cxnLst/>
              <a:rect l="l" t="t" r="r" b="b"/>
              <a:pathLst>
                <a:path w="3135255" h="1589707">
                  <a:moveTo>
                    <a:pt x="3010794" y="1589706"/>
                  </a:moveTo>
                  <a:lnTo>
                    <a:pt x="124460" y="1589706"/>
                  </a:lnTo>
                  <a:cubicBezTo>
                    <a:pt x="55880" y="1589706"/>
                    <a:pt x="0" y="1533827"/>
                    <a:pt x="0" y="1465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0795" y="0"/>
                  </a:lnTo>
                  <a:cubicBezTo>
                    <a:pt x="3079374" y="0"/>
                    <a:pt x="3135255" y="55880"/>
                    <a:pt x="3135255" y="124460"/>
                  </a:cubicBezTo>
                  <a:lnTo>
                    <a:pt x="3135255" y="1465247"/>
                  </a:lnTo>
                  <a:cubicBezTo>
                    <a:pt x="3135255" y="1533827"/>
                    <a:pt x="3079374" y="1589707"/>
                    <a:pt x="3010795" y="1589707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Прямоугольник 13"/>
          <p:cNvSpPr/>
          <p:nvPr/>
        </p:nvSpPr>
        <p:spPr>
          <a:xfrm>
            <a:off x="3149364" y="2142172"/>
            <a:ext cx="143766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Сингапурская технология обучения </a:t>
            </a:r>
            <a:r>
              <a:rPr lang="ru-RU" sz="40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- это обучение в сотрудничестве, с применением огромного разнообразия обучающих структур и мыслительных приемов. В основе обучения командная форма работы, работа в парах и обучение в движении. Все обучающие структуры выполняются </a:t>
            </a:r>
            <a:r>
              <a:rPr lang="ru-RU" sz="4000" dirty="0" err="1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чѐтко</a:t>
            </a:r>
            <a:r>
              <a:rPr lang="ru-RU" sz="40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 по алгоритму, учащиеся отвечают в строго заданном временном промежутке.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92200" y="6198825"/>
            <a:ext cx="3142597" cy="31019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03479" y="140388"/>
            <a:ext cx="922111" cy="92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94" y="0"/>
            <a:ext cx="16369006" cy="102870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5879976" y="1516777"/>
            <a:ext cx="839592" cy="1067843"/>
          </a:xfrm>
          <a:custGeom>
            <a:avLst/>
            <a:gdLst/>
            <a:ahLst/>
            <a:cxnLst/>
            <a:rect l="l" t="t" r="r" b="b"/>
            <a:pathLst>
              <a:path w="839592" h="1067843">
                <a:moveTo>
                  <a:pt x="0" y="0"/>
                </a:moveTo>
                <a:lnTo>
                  <a:pt x="839591" y="0"/>
                </a:lnTo>
                <a:lnTo>
                  <a:pt x="839591" y="1067843"/>
                </a:lnTo>
                <a:lnTo>
                  <a:pt x="0" y="1067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19854" y="4286250"/>
            <a:ext cx="1244829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15485B"/>
                </a:solidFill>
                <a:latin typeface="Xarrovv"/>
              </a:rPr>
              <a:t>.</a:t>
            </a:r>
            <a:endParaRPr lang="en-US" sz="5600" dirty="0">
              <a:solidFill>
                <a:srgbClr val="15485B"/>
              </a:solidFill>
              <a:latin typeface="Xarrovv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213296" y="1062499"/>
            <a:ext cx="15780402" cy="8955342"/>
            <a:chOff x="14704" y="-29840"/>
            <a:chExt cx="3135255" cy="1647451"/>
          </a:xfrm>
        </p:grpSpPr>
        <p:sp>
          <p:nvSpPr>
            <p:cNvPr id="3" name="Freeform 3"/>
            <p:cNvSpPr/>
            <p:nvPr/>
          </p:nvSpPr>
          <p:spPr>
            <a:xfrm>
              <a:off x="14704" y="-29840"/>
              <a:ext cx="3135255" cy="1647451"/>
            </a:xfrm>
            <a:custGeom>
              <a:avLst/>
              <a:gdLst/>
              <a:ahLst/>
              <a:cxnLst/>
              <a:rect l="l" t="t" r="r" b="b"/>
              <a:pathLst>
                <a:path w="3135255" h="1589707">
                  <a:moveTo>
                    <a:pt x="3010794" y="1589706"/>
                  </a:moveTo>
                  <a:lnTo>
                    <a:pt x="124460" y="1589706"/>
                  </a:lnTo>
                  <a:cubicBezTo>
                    <a:pt x="55880" y="1589706"/>
                    <a:pt x="0" y="1533827"/>
                    <a:pt x="0" y="1465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0795" y="0"/>
                  </a:lnTo>
                  <a:cubicBezTo>
                    <a:pt x="3079374" y="0"/>
                    <a:pt x="3135255" y="55880"/>
                    <a:pt x="3135255" y="124460"/>
                  </a:cubicBezTo>
                  <a:lnTo>
                    <a:pt x="3135255" y="1465247"/>
                  </a:lnTo>
                  <a:cubicBezTo>
                    <a:pt x="3135255" y="1533827"/>
                    <a:pt x="3079374" y="1589707"/>
                    <a:pt x="3010795" y="1589707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Овал 4"/>
          <p:cNvSpPr/>
          <p:nvPr/>
        </p:nvSpPr>
        <p:spPr>
          <a:xfrm>
            <a:off x="8247655" y="4178948"/>
            <a:ext cx="2971802" cy="25115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4к</a:t>
            </a:r>
            <a:endParaRPr lang="ru-RU" sz="9600" b="1" dirty="0">
              <a:solidFill>
                <a:schemeClr val="tx1"/>
              </a:solidFill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19056" y="2775321"/>
            <a:ext cx="3429000" cy="10500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КРИТИЧЕСКОЕ</a:t>
            </a:r>
          </a:p>
          <a:p>
            <a:pPr algn="ctr"/>
            <a:r>
              <a:rPr lang="ru-RU" sz="2800" b="1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МЫШЛЕНИЕ</a:t>
            </a:r>
            <a:endParaRPr lang="ru-RU" sz="2800" b="1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23877" y="4717028"/>
            <a:ext cx="3429000" cy="10500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КОММУНИКАЦИЯ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700494" y="4708364"/>
            <a:ext cx="3429000" cy="10500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КРЕАТИВНОСТЬ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019056" y="7043460"/>
            <a:ext cx="3429000" cy="10500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КОЛЛАБОРАЦИЯ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35" y="8205722"/>
            <a:ext cx="1485900" cy="14859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60" y="5901031"/>
            <a:ext cx="2175165" cy="217516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288" y="6049132"/>
            <a:ext cx="1878965" cy="18789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1" y="1145527"/>
            <a:ext cx="1457323" cy="145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795" y="0"/>
            <a:ext cx="16375100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2286000" y="952500"/>
            <a:ext cx="15668686" cy="8305800"/>
            <a:chOff x="0" y="0"/>
            <a:chExt cx="3135254" cy="15897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5255" cy="1589707"/>
            </a:xfrm>
            <a:custGeom>
              <a:avLst/>
              <a:gdLst/>
              <a:ahLst/>
              <a:cxnLst/>
              <a:rect l="l" t="t" r="r" b="b"/>
              <a:pathLst>
                <a:path w="3135255" h="1589707">
                  <a:moveTo>
                    <a:pt x="3010794" y="1589706"/>
                  </a:moveTo>
                  <a:lnTo>
                    <a:pt x="124460" y="1589706"/>
                  </a:lnTo>
                  <a:cubicBezTo>
                    <a:pt x="55880" y="1589706"/>
                    <a:pt x="0" y="1533827"/>
                    <a:pt x="0" y="1465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0795" y="0"/>
                  </a:lnTo>
                  <a:cubicBezTo>
                    <a:pt x="3079374" y="0"/>
                    <a:pt x="3135255" y="55880"/>
                    <a:pt x="3135255" y="124460"/>
                  </a:cubicBezTo>
                  <a:lnTo>
                    <a:pt x="3135255" y="1465247"/>
                  </a:lnTo>
                  <a:cubicBezTo>
                    <a:pt x="3135255" y="1533827"/>
                    <a:pt x="3079374" y="1589707"/>
                    <a:pt x="3010795" y="1589707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69194"/>
            <a:ext cx="609600" cy="6004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881010" y="154967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ЭФФЕКТИВНЫЕ ПРИЁМЫ ДЛЯ:</a:t>
            </a:r>
            <a:endParaRPr lang="ru-RU" sz="4800" b="1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2013" y="4097889"/>
            <a:ext cx="2895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развития в учениках навыков сотрудничества и эффективной устной и письменной коммуникации.</a:t>
            </a:r>
            <a:br>
              <a:rPr lang="ru-RU" sz="24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</a:br>
            <a:r>
              <a:rPr lang="ru-RU" sz="24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Все ученики в вашем классе смогут активно и грамотно презентовать свои мысли, слышать и слушать друг друга, работая в команде!</a:t>
            </a:r>
            <a:endParaRPr lang="ru-RU" sz="2400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81" y="3069194"/>
            <a:ext cx="609600" cy="6004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766053" y="4097889"/>
            <a:ext cx="26338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развития навыков </a:t>
            </a:r>
            <a:r>
              <a:rPr lang="ru-RU" sz="2400" dirty="0">
                <a:solidFill>
                  <a:srgbClr val="000000"/>
                </a:solidFill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критического</a:t>
            </a:r>
            <a:r>
              <a:rPr lang="ru-RU" sz="24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/>
            </a:r>
            <a:br>
              <a:rPr lang="ru-RU" sz="24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</a:br>
            <a:r>
              <a:rPr lang="ru-RU" sz="2400" dirty="0">
                <a:solidFill>
                  <a:srgbClr val="000000"/>
                </a:solidFill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и креативного мышления на каждом уроке, не только на открытых уроках или когда это вписывается</a:t>
            </a:r>
            <a:br>
              <a:rPr lang="ru-RU" sz="2400" dirty="0">
                <a:solidFill>
                  <a:srgbClr val="000000"/>
                </a:solidFill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</a:br>
            <a:r>
              <a:rPr lang="ru-RU" sz="2400" dirty="0">
                <a:solidFill>
                  <a:srgbClr val="000000"/>
                </a:solidFill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в особую тему.</a:t>
            </a:r>
            <a:endParaRPr lang="ru-RU" sz="2400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326" y="3041557"/>
            <a:ext cx="609600" cy="60046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760512" y="4097889"/>
            <a:ext cx="3668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создания интерактивных уроков по ФГОС, легко внедряя сингапурские приемы преподавания.</a:t>
            </a:r>
            <a:endParaRPr lang="ru-RU" sz="2400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671" y="3069763"/>
            <a:ext cx="609600" cy="60046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3789488" y="4097889"/>
            <a:ext cx="3771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сплочения всего класса и участников отдельных команд,</a:t>
            </a:r>
            <a:r>
              <a:rPr lang="ru-RU" sz="24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/>
            </a:r>
            <a:br>
              <a:rPr lang="ru-RU" sz="24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</a:br>
            <a:r>
              <a:rPr lang="ru-RU" sz="2400" dirty="0">
                <a:solidFill>
                  <a:srgbClr val="000000"/>
                </a:solidFill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иначе, к сожалению, никакие приемы</a:t>
            </a:r>
            <a:br>
              <a:rPr lang="ru-RU" sz="2400" dirty="0">
                <a:solidFill>
                  <a:srgbClr val="000000"/>
                </a:solidFill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</a:br>
            <a:r>
              <a:rPr lang="ru-RU" sz="2400" dirty="0">
                <a:solidFill>
                  <a:srgbClr val="000000"/>
                </a:solidFill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на развитие навыков сотрудничества, активного слушания, командной работы не помогут...</a:t>
            </a:r>
            <a:endParaRPr lang="ru-RU" sz="2400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7632" y="6525946"/>
            <a:ext cx="2359356" cy="23288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00770" y="31924"/>
            <a:ext cx="920576" cy="92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94" y="0"/>
            <a:ext cx="16369006" cy="102870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5879976" y="1516777"/>
            <a:ext cx="839592" cy="1067843"/>
          </a:xfrm>
          <a:custGeom>
            <a:avLst/>
            <a:gdLst/>
            <a:ahLst/>
            <a:cxnLst/>
            <a:rect l="l" t="t" r="r" b="b"/>
            <a:pathLst>
              <a:path w="839592" h="1067843">
                <a:moveTo>
                  <a:pt x="0" y="0"/>
                </a:moveTo>
                <a:lnTo>
                  <a:pt x="839591" y="0"/>
                </a:lnTo>
                <a:lnTo>
                  <a:pt x="839591" y="1067843"/>
                </a:lnTo>
                <a:lnTo>
                  <a:pt x="0" y="1067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19854" y="4286250"/>
            <a:ext cx="1244829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15485B"/>
                </a:solidFill>
                <a:latin typeface="Xarrovv"/>
              </a:rPr>
              <a:t>.</a:t>
            </a:r>
            <a:endParaRPr lang="en-US" sz="5600" dirty="0">
              <a:solidFill>
                <a:srgbClr val="15485B"/>
              </a:solidFill>
              <a:latin typeface="Xarrovv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213298" y="1333500"/>
            <a:ext cx="15780397" cy="8001000"/>
            <a:chOff x="0" y="0"/>
            <a:chExt cx="3135254" cy="15897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5255" cy="1589707"/>
            </a:xfrm>
            <a:custGeom>
              <a:avLst/>
              <a:gdLst/>
              <a:ahLst/>
              <a:cxnLst/>
              <a:rect l="l" t="t" r="r" b="b"/>
              <a:pathLst>
                <a:path w="3135255" h="1589707">
                  <a:moveTo>
                    <a:pt x="3010794" y="1589706"/>
                  </a:moveTo>
                  <a:lnTo>
                    <a:pt x="124460" y="1589706"/>
                  </a:lnTo>
                  <a:cubicBezTo>
                    <a:pt x="55880" y="1589706"/>
                    <a:pt x="0" y="1533827"/>
                    <a:pt x="0" y="1465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0795" y="0"/>
                  </a:lnTo>
                  <a:cubicBezTo>
                    <a:pt x="3079374" y="0"/>
                    <a:pt x="3135255" y="55880"/>
                    <a:pt x="3135255" y="124460"/>
                  </a:cubicBezTo>
                  <a:lnTo>
                    <a:pt x="3135255" y="1465247"/>
                  </a:lnTo>
                  <a:cubicBezTo>
                    <a:pt x="3135255" y="1533827"/>
                    <a:pt x="3079374" y="1589707"/>
                    <a:pt x="3010795" y="1589707"/>
                  </a:cubicBezTo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3479" y="140388"/>
            <a:ext cx="922111" cy="9221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8930" y="1866032"/>
            <a:ext cx="11718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1. КУИЗ – КУИЗ – ТРЭЙД - «ОПРОСИ-ОПРОСИ-ОБМЕНЯЙСЯ»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2742306"/>
            <a:ext cx="142494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Алгоритм структуры КУИЗ – КУИЗ – </a:t>
            </a:r>
            <a:r>
              <a:rPr lang="ru-RU" sz="28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ТРЭЙД</a:t>
            </a:r>
            <a:r>
              <a:rPr lang="en-US" sz="28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 </a:t>
            </a:r>
            <a:r>
              <a:rPr lang="ru-RU" sz="28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«ОПРОСИ-ОПРОСИ-ОБМЕНЯЙСЯ»: </a:t>
            </a:r>
            <a:endParaRPr lang="en-US" sz="2800" b="1" u="sng" dirty="0" smtClean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1. </a:t>
            </a: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Учитель 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или ученики создают карточки с вопросами и ответами (количество карточек соответствует количеству учеников в классе) Если карточки создают ученики, то учитель перепроверяет их перед использованием в классе</a:t>
            </a: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</a:t>
            </a:r>
            <a:endParaRPr lang="en-US" sz="2800" dirty="0" smtClean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2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 Ученики встают в пары с ближайшим одноклассником не из своего стола. </a:t>
            </a:r>
            <a:endParaRPr lang="en-US" sz="2800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3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 Ученик А </a:t>
            </a:r>
            <a:r>
              <a:rPr lang="ru-RU" sz="2800" dirty="0" err="1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задаѐт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 вопрос, </a:t>
            </a:r>
            <a:r>
              <a:rPr lang="ru-RU" sz="2800" dirty="0" err="1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даѐт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 5-10 секунд для размышления и проверяет ответ своей пары по предложенной </a:t>
            </a: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модели.</a:t>
            </a:r>
            <a:endParaRPr lang="en-US" sz="2800" dirty="0" smtClean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4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 Далее ученик Б таким же образом опрашивает свою пару и проверяет его/</a:t>
            </a:r>
            <a:r>
              <a:rPr lang="ru-RU" sz="2800" dirty="0" err="1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еѐ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 ответ</a:t>
            </a: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</a:t>
            </a:r>
            <a:endParaRPr lang="en-US" sz="2800" dirty="0" smtClean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5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 Ученики меняются карточками и благодарят друг друга. </a:t>
            </a:r>
            <a:endParaRPr lang="en-US" sz="2800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6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 Ученики прорабатывают аналогичным образом </a:t>
            </a:r>
            <a:r>
              <a:rPr lang="ru-RU" sz="2800" dirty="0" err="1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ещѐ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 5-10 карточек со свойственным им </a:t>
            </a: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темпом</a:t>
            </a:r>
            <a:r>
              <a:rPr lang="en-US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</a:t>
            </a:r>
            <a:endParaRPr lang="ru-RU" sz="2800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3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94" y="0"/>
            <a:ext cx="16369006" cy="102870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5879976" y="1516777"/>
            <a:ext cx="839592" cy="1067843"/>
          </a:xfrm>
          <a:custGeom>
            <a:avLst/>
            <a:gdLst/>
            <a:ahLst/>
            <a:cxnLst/>
            <a:rect l="l" t="t" r="r" b="b"/>
            <a:pathLst>
              <a:path w="839592" h="1067843">
                <a:moveTo>
                  <a:pt x="0" y="0"/>
                </a:moveTo>
                <a:lnTo>
                  <a:pt x="839591" y="0"/>
                </a:lnTo>
                <a:lnTo>
                  <a:pt x="839591" y="1067843"/>
                </a:lnTo>
                <a:lnTo>
                  <a:pt x="0" y="1067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19854" y="4286250"/>
            <a:ext cx="1244829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15485B"/>
                </a:solidFill>
                <a:latin typeface="Xarrovv"/>
              </a:rPr>
              <a:t>.</a:t>
            </a:r>
            <a:endParaRPr lang="en-US" sz="5600" dirty="0">
              <a:solidFill>
                <a:srgbClr val="15485B"/>
              </a:solidFill>
              <a:latin typeface="Xarrovv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213298" y="1333500"/>
            <a:ext cx="15780397" cy="8001000"/>
            <a:chOff x="0" y="0"/>
            <a:chExt cx="3135254" cy="15897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5255" cy="1589707"/>
            </a:xfrm>
            <a:custGeom>
              <a:avLst/>
              <a:gdLst/>
              <a:ahLst/>
              <a:cxnLst/>
              <a:rect l="l" t="t" r="r" b="b"/>
              <a:pathLst>
                <a:path w="3135255" h="1589707">
                  <a:moveTo>
                    <a:pt x="3010794" y="1589706"/>
                  </a:moveTo>
                  <a:lnTo>
                    <a:pt x="124460" y="1589706"/>
                  </a:lnTo>
                  <a:cubicBezTo>
                    <a:pt x="55880" y="1589706"/>
                    <a:pt x="0" y="1533827"/>
                    <a:pt x="0" y="1465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0795" y="0"/>
                  </a:lnTo>
                  <a:cubicBezTo>
                    <a:pt x="3079374" y="0"/>
                    <a:pt x="3135255" y="55880"/>
                    <a:pt x="3135255" y="124460"/>
                  </a:cubicBezTo>
                  <a:lnTo>
                    <a:pt x="3135255" y="1465247"/>
                  </a:lnTo>
                  <a:cubicBezTo>
                    <a:pt x="3135255" y="1533827"/>
                    <a:pt x="3079374" y="1589707"/>
                    <a:pt x="3010795" y="1589707"/>
                  </a:cubicBezTo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3479" y="140388"/>
            <a:ext cx="922111" cy="9221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8930" y="186603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u="sng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2742306"/>
            <a:ext cx="14249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Алгоритм </a:t>
            </a:r>
            <a:r>
              <a:rPr lang="ru-RU" sz="28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структуры </a:t>
            </a:r>
            <a:r>
              <a:rPr lang="ru-RU" sz="2800" b="1" u="sng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МИКС – ФРИЗ – ГРУПП </a:t>
            </a:r>
            <a:r>
              <a:rPr lang="ru-RU" sz="28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«СМЕШАЙТЕСЬ </a:t>
            </a:r>
            <a:r>
              <a:rPr lang="ru-RU" sz="2800" b="1" u="sng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– ЗАМРИТЕ- </a:t>
            </a:r>
            <a:r>
              <a:rPr lang="ru-RU" sz="28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СГРУППИРУЙТЕСЬ»: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1. Учитель 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включает музыку, а ученики активно смешиваются, передвигаясь по классу под музыку. </a:t>
            </a:r>
            <a:endParaRPr lang="ru-RU" sz="2800" dirty="0" smtClean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2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 Учитель останавливает музыку, а ученики замирают и в абсолютной тишине ждут вопрос учителя. </a:t>
            </a:r>
            <a:endParaRPr lang="ru-RU" sz="2800" dirty="0" smtClean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3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 Учитель </a:t>
            </a:r>
            <a:r>
              <a:rPr lang="ru-RU" sz="2800" dirty="0" err="1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задаѐт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 вопрос по теме (ответом на вопрос должно быть </a:t>
            </a:r>
            <a:r>
              <a:rPr lang="ru-RU" sz="2800" dirty="0" err="1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определѐнное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 число) и громко считает до </a:t>
            </a:r>
            <a:r>
              <a:rPr lang="ru-RU" sz="2800" dirty="0" err="1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трѐх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 перед проверкой ответов. В течение 3 секунд ученики формируют группы с таким количеством человек, которое является ответом на вопрос. </a:t>
            </a:r>
            <a:endParaRPr lang="ru-RU" sz="2800" dirty="0" smtClean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4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 Учитель проверяет количество учеников в каждой группе, выявляя правильные и неправильные ответы</a:t>
            </a: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5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 Важно проверять не только правильность количественного ответа, но и причины </a:t>
            </a: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выбора.</a:t>
            </a:r>
            <a:endParaRPr lang="en-US" sz="2800" b="1" u="sng" dirty="0" smtClean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2143" y="1684584"/>
            <a:ext cx="14435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2. </a:t>
            </a:r>
            <a:r>
              <a:rPr lang="ru-RU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МИКС </a:t>
            </a:r>
            <a:r>
              <a:rPr lang="ru-RU" sz="3600" b="1" u="sng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– ФРИЗ – ГРУПП </a:t>
            </a:r>
            <a:r>
              <a:rPr lang="ru-RU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«СМЕШАЙТЕСЬ </a:t>
            </a:r>
            <a:r>
              <a:rPr lang="ru-RU" sz="3600" b="1" u="sng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– ЗАМРИТЕ- </a:t>
            </a:r>
            <a:r>
              <a:rPr lang="ru-RU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СГРУППИРУЙТЕСЬ</a:t>
            </a:r>
            <a:r>
              <a:rPr lang="ru-RU" sz="3600" b="1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»</a:t>
            </a:r>
            <a:endParaRPr lang="ru-RU" sz="3600" b="1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88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94" y="0"/>
            <a:ext cx="16369006" cy="102870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5879976" y="1516777"/>
            <a:ext cx="839592" cy="1067843"/>
          </a:xfrm>
          <a:custGeom>
            <a:avLst/>
            <a:gdLst/>
            <a:ahLst/>
            <a:cxnLst/>
            <a:rect l="l" t="t" r="r" b="b"/>
            <a:pathLst>
              <a:path w="839592" h="1067843">
                <a:moveTo>
                  <a:pt x="0" y="0"/>
                </a:moveTo>
                <a:lnTo>
                  <a:pt x="839591" y="0"/>
                </a:lnTo>
                <a:lnTo>
                  <a:pt x="839591" y="1067843"/>
                </a:lnTo>
                <a:lnTo>
                  <a:pt x="0" y="1067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19854" y="4286250"/>
            <a:ext cx="1244829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15485B"/>
                </a:solidFill>
                <a:latin typeface="Xarrovv"/>
              </a:rPr>
              <a:t>.</a:t>
            </a:r>
            <a:endParaRPr lang="en-US" sz="5600" dirty="0">
              <a:solidFill>
                <a:srgbClr val="15485B"/>
              </a:solidFill>
              <a:latin typeface="Xarrovv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213298" y="992305"/>
            <a:ext cx="15780397" cy="8881779"/>
            <a:chOff x="0" y="0"/>
            <a:chExt cx="3135254" cy="15897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5255" cy="1589707"/>
            </a:xfrm>
            <a:custGeom>
              <a:avLst/>
              <a:gdLst/>
              <a:ahLst/>
              <a:cxnLst/>
              <a:rect l="l" t="t" r="r" b="b"/>
              <a:pathLst>
                <a:path w="3135255" h="1589707">
                  <a:moveTo>
                    <a:pt x="3010794" y="1589706"/>
                  </a:moveTo>
                  <a:lnTo>
                    <a:pt x="124460" y="1589706"/>
                  </a:lnTo>
                  <a:cubicBezTo>
                    <a:pt x="55880" y="1589706"/>
                    <a:pt x="0" y="1533827"/>
                    <a:pt x="0" y="1465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0795" y="0"/>
                  </a:lnTo>
                  <a:cubicBezTo>
                    <a:pt x="3079374" y="0"/>
                    <a:pt x="3135255" y="55880"/>
                    <a:pt x="3135255" y="124460"/>
                  </a:cubicBezTo>
                  <a:lnTo>
                    <a:pt x="3135255" y="1465247"/>
                  </a:lnTo>
                  <a:cubicBezTo>
                    <a:pt x="3135255" y="1533827"/>
                    <a:pt x="3079374" y="1589707"/>
                    <a:pt x="3010795" y="1589707"/>
                  </a:cubicBezTo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19484" y="70195"/>
            <a:ext cx="806106" cy="8061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8930" y="186603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u="sng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2143" y="1684584"/>
            <a:ext cx="5718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3</a:t>
            </a:r>
            <a:r>
              <a:rPr lang="en-US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</a:t>
            </a:r>
            <a:r>
              <a:rPr lang="ru-RU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ЭЙР АР ГАЙД «ДО</a:t>
            </a:r>
            <a:r>
              <a:rPr lang="en-US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/</a:t>
            </a:r>
            <a:r>
              <a:rPr lang="ru-RU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ПОСЛЕ»</a:t>
            </a:r>
            <a:r>
              <a:rPr lang="en-US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 </a:t>
            </a:r>
            <a:endParaRPr lang="ru-RU" sz="3600" b="1" u="sng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20004" y="2686528"/>
            <a:ext cx="132755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u="sng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Алгоритм структуры </a:t>
            </a:r>
            <a:r>
              <a:rPr lang="ru-RU" sz="28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ЭЙР АР ГАЙД: «ДО</a:t>
            </a:r>
            <a:r>
              <a:rPr lang="en-US" sz="28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/</a:t>
            </a:r>
            <a:r>
              <a:rPr lang="ru-RU" sz="28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ПОСЛЕ»:</a:t>
            </a:r>
            <a:endParaRPr lang="en-US" sz="2800" b="1" u="sng" dirty="0" smtClean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Прочитайте приведённые утверждения и запишите свой ответ (+, -) только в столбце ДО </a:t>
            </a:r>
            <a:endParaRPr lang="en-US" sz="2800" dirty="0" smtClean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2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 </a:t>
            </a: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Эти утверждения приведены, чтобы помочь сосредоточиться на материале, который будет дан на уроке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3. Пересмотрите ваши утверждения и укажите ваш ответ в столбце ПОСЛЕ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4. Ответьте на вопросы: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Поменяли ли вы какой-либо из ваших ответов? Если да, то какой</a:t>
            </a:r>
            <a:r>
              <a:rPr lang="en-US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/</a:t>
            </a: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какие?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Какое из утверждений наиболее важно для Вас? Почему?</a:t>
            </a:r>
          </a:p>
        </p:txBody>
      </p:sp>
    </p:spTree>
    <p:extLst>
      <p:ext uri="{BB962C8B-B14F-4D97-AF65-F5344CB8AC3E}">
        <p14:creationId xmlns:p14="http://schemas.microsoft.com/office/powerpoint/2010/main" val="35520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94" y="0"/>
            <a:ext cx="16369006" cy="102870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5879976" y="1516777"/>
            <a:ext cx="839592" cy="1067843"/>
          </a:xfrm>
          <a:custGeom>
            <a:avLst/>
            <a:gdLst/>
            <a:ahLst/>
            <a:cxnLst/>
            <a:rect l="l" t="t" r="r" b="b"/>
            <a:pathLst>
              <a:path w="839592" h="1067843">
                <a:moveTo>
                  <a:pt x="0" y="0"/>
                </a:moveTo>
                <a:lnTo>
                  <a:pt x="839591" y="0"/>
                </a:lnTo>
                <a:lnTo>
                  <a:pt x="839591" y="1067843"/>
                </a:lnTo>
                <a:lnTo>
                  <a:pt x="0" y="1067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19854" y="4286250"/>
            <a:ext cx="1244829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15485B"/>
                </a:solidFill>
                <a:latin typeface="Xarrovv"/>
              </a:rPr>
              <a:t>.</a:t>
            </a:r>
            <a:endParaRPr lang="en-US" sz="5600" dirty="0">
              <a:solidFill>
                <a:srgbClr val="15485B"/>
              </a:solidFill>
              <a:latin typeface="Xarrovv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213298" y="992305"/>
            <a:ext cx="15780397" cy="8881779"/>
            <a:chOff x="0" y="0"/>
            <a:chExt cx="3135254" cy="15897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5255" cy="1589707"/>
            </a:xfrm>
            <a:custGeom>
              <a:avLst/>
              <a:gdLst/>
              <a:ahLst/>
              <a:cxnLst/>
              <a:rect l="l" t="t" r="r" b="b"/>
              <a:pathLst>
                <a:path w="3135255" h="1589707">
                  <a:moveTo>
                    <a:pt x="3010794" y="1589706"/>
                  </a:moveTo>
                  <a:lnTo>
                    <a:pt x="124460" y="1589706"/>
                  </a:lnTo>
                  <a:cubicBezTo>
                    <a:pt x="55880" y="1589706"/>
                    <a:pt x="0" y="1533827"/>
                    <a:pt x="0" y="1465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0795" y="0"/>
                  </a:lnTo>
                  <a:cubicBezTo>
                    <a:pt x="3079374" y="0"/>
                    <a:pt x="3135255" y="55880"/>
                    <a:pt x="3135255" y="124460"/>
                  </a:cubicBezTo>
                  <a:lnTo>
                    <a:pt x="3135255" y="1465247"/>
                  </a:lnTo>
                  <a:cubicBezTo>
                    <a:pt x="3135255" y="1533827"/>
                    <a:pt x="3079374" y="1589707"/>
                    <a:pt x="3010795" y="1589707"/>
                  </a:cubicBezTo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19484" y="70195"/>
            <a:ext cx="806106" cy="8061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8930" y="186603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u="sng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2143" y="1684584"/>
            <a:ext cx="5718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3</a:t>
            </a:r>
            <a:r>
              <a:rPr lang="en-US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</a:t>
            </a:r>
            <a:r>
              <a:rPr lang="ru-RU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ЭЙР АР ГАЙД «ДО</a:t>
            </a:r>
            <a:r>
              <a:rPr lang="en-US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/</a:t>
            </a:r>
            <a:r>
              <a:rPr lang="ru-RU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ПОСЛЕ»</a:t>
            </a:r>
            <a:r>
              <a:rPr lang="en-US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 </a:t>
            </a:r>
            <a:endParaRPr lang="ru-RU" sz="3600" b="1" u="sng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20004" y="2686528"/>
            <a:ext cx="13275514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800" dirty="0" smtClean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481070"/>
              </p:ext>
            </p:extLst>
          </p:nvPr>
        </p:nvGraphicFramePr>
        <p:xfrm>
          <a:off x="3333661" y="3398273"/>
          <a:ext cx="8910639" cy="3891438"/>
        </p:xfrm>
        <a:graphic>
          <a:graphicData uri="http://schemas.openxmlformats.org/drawingml/2006/table">
            <a:tbl>
              <a:tblPr firstRow="1" firstCol="1" bandRow="1"/>
              <a:tblGrid>
                <a:gridCol w="1824039"/>
                <a:gridCol w="5105400"/>
                <a:gridCol w="1981200"/>
              </a:tblGrid>
              <a:tr h="648573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1D1D1B"/>
                          </a:solidFill>
                          <a:effectLst/>
                          <a:latin typeface="Xarrovv" panose="02000603000000000000" charset="-128"/>
                          <a:ea typeface="Xarrovv" panose="02000603000000000000" charset="-128"/>
                          <a:cs typeface="Xarrovv" panose="02000603000000000000" charset="-128"/>
                        </a:rPr>
                        <a:t>ДО</a:t>
                      </a:r>
                      <a:endParaRPr lang="ru-RU" sz="2800" dirty="0">
                        <a:effectLst/>
                        <a:latin typeface="Xarrovv" panose="02000603000000000000" charset="-128"/>
                        <a:ea typeface="Xarrovv" panose="02000603000000000000" charset="-128"/>
                        <a:cs typeface="Xarrovv" panose="0200060300000000000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1D1D1B"/>
                          </a:solidFill>
                          <a:effectLst/>
                          <a:latin typeface="Xarrovv" panose="02000603000000000000" charset="-128"/>
                          <a:ea typeface="Xarrovv" panose="02000603000000000000" charset="-128"/>
                          <a:cs typeface="Xarrovv" panose="02000603000000000000" charset="-128"/>
                        </a:rPr>
                        <a:t>УТВЕРЖДЕНИЯ</a:t>
                      </a:r>
                      <a:endParaRPr lang="ru-RU" sz="2800">
                        <a:effectLst/>
                        <a:latin typeface="Xarrovv" panose="02000603000000000000" charset="-128"/>
                        <a:ea typeface="Xarrovv" panose="02000603000000000000" charset="-128"/>
                        <a:cs typeface="Xarrovv" panose="0200060300000000000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1D1D1B"/>
                          </a:solidFill>
                          <a:effectLst/>
                          <a:latin typeface="Xarrovv" panose="02000603000000000000" charset="-128"/>
                          <a:ea typeface="Xarrovv" panose="02000603000000000000" charset="-128"/>
                          <a:cs typeface="Xarrovv" panose="02000603000000000000" charset="-128"/>
                        </a:rPr>
                        <a:t>ПОСЛЕ</a:t>
                      </a:r>
                      <a:endParaRPr lang="ru-RU" sz="2800" dirty="0">
                        <a:effectLst/>
                        <a:latin typeface="Xarrovv" panose="02000603000000000000" charset="-128"/>
                        <a:ea typeface="Xarrovv" panose="02000603000000000000" charset="-128"/>
                        <a:cs typeface="Xarrovv" panose="0200060300000000000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57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D1D1B"/>
                          </a:solidFill>
                          <a:effectLst/>
                          <a:latin typeface="New times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D1B"/>
                          </a:solidFill>
                          <a:effectLst/>
                          <a:latin typeface="New times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D1B"/>
                          </a:solidFill>
                          <a:effectLst/>
                          <a:latin typeface="New times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57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D1B"/>
                          </a:solidFill>
                          <a:effectLst/>
                          <a:latin typeface="New times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D1B"/>
                          </a:solidFill>
                          <a:effectLst/>
                          <a:latin typeface="New times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D1B"/>
                          </a:solidFill>
                          <a:effectLst/>
                          <a:latin typeface="New times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57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D1B"/>
                          </a:solidFill>
                          <a:effectLst/>
                          <a:latin typeface="New times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D1B"/>
                          </a:solidFill>
                          <a:effectLst/>
                          <a:latin typeface="New times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D1B"/>
                          </a:solidFill>
                          <a:effectLst/>
                          <a:latin typeface="New times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57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D1B"/>
                          </a:solidFill>
                          <a:effectLst/>
                          <a:latin typeface="New times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D1B"/>
                          </a:solidFill>
                          <a:effectLst/>
                          <a:latin typeface="New times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D1B"/>
                          </a:solidFill>
                          <a:effectLst/>
                          <a:latin typeface="New times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57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D1B"/>
                          </a:solidFill>
                          <a:effectLst/>
                          <a:latin typeface="New times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D1D1B"/>
                          </a:solidFill>
                          <a:effectLst/>
                          <a:latin typeface="New times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D1D1B"/>
                          </a:solidFill>
                          <a:effectLst/>
                          <a:latin typeface="New times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2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94" y="0"/>
            <a:ext cx="16369006" cy="102870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5879976" y="1516777"/>
            <a:ext cx="839592" cy="1067843"/>
          </a:xfrm>
          <a:custGeom>
            <a:avLst/>
            <a:gdLst/>
            <a:ahLst/>
            <a:cxnLst/>
            <a:rect l="l" t="t" r="r" b="b"/>
            <a:pathLst>
              <a:path w="839592" h="1067843">
                <a:moveTo>
                  <a:pt x="0" y="0"/>
                </a:moveTo>
                <a:lnTo>
                  <a:pt x="839591" y="0"/>
                </a:lnTo>
                <a:lnTo>
                  <a:pt x="839591" y="1067843"/>
                </a:lnTo>
                <a:lnTo>
                  <a:pt x="0" y="1067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19854" y="4286250"/>
            <a:ext cx="1244829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15485B"/>
                </a:solidFill>
                <a:latin typeface="Xarrovv"/>
              </a:rPr>
              <a:t>.</a:t>
            </a:r>
            <a:endParaRPr lang="en-US" sz="5600" dirty="0">
              <a:solidFill>
                <a:srgbClr val="15485B"/>
              </a:solidFill>
              <a:latin typeface="Xarrovv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213298" y="1062498"/>
            <a:ext cx="15780397" cy="8881779"/>
            <a:chOff x="0" y="0"/>
            <a:chExt cx="3135254" cy="15897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5255" cy="1589707"/>
            </a:xfrm>
            <a:custGeom>
              <a:avLst/>
              <a:gdLst/>
              <a:ahLst/>
              <a:cxnLst/>
              <a:rect l="l" t="t" r="r" b="b"/>
              <a:pathLst>
                <a:path w="3135255" h="1589707">
                  <a:moveTo>
                    <a:pt x="3010794" y="1589706"/>
                  </a:moveTo>
                  <a:lnTo>
                    <a:pt x="124460" y="1589706"/>
                  </a:lnTo>
                  <a:cubicBezTo>
                    <a:pt x="55880" y="1589706"/>
                    <a:pt x="0" y="1533827"/>
                    <a:pt x="0" y="1465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0795" y="0"/>
                  </a:lnTo>
                  <a:cubicBezTo>
                    <a:pt x="3079374" y="0"/>
                    <a:pt x="3135255" y="55880"/>
                    <a:pt x="3135255" y="124460"/>
                  </a:cubicBezTo>
                  <a:lnTo>
                    <a:pt x="3135255" y="1465247"/>
                  </a:lnTo>
                  <a:cubicBezTo>
                    <a:pt x="3135255" y="1533827"/>
                    <a:pt x="3079374" y="1589707"/>
                    <a:pt x="3010795" y="1589707"/>
                  </a:cubicBezTo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3479" y="70194"/>
            <a:ext cx="922111" cy="9221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8930" y="186603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u="sng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2143" y="1684584"/>
            <a:ext cx="8965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4</a:t>
            </a:r>
            <a:r>
              <a:rPr lang="en-US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</a:t>
            </a:r>
            <a:r>
              <a:rPr lang="ru-RU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 </a:t>
            </a:r>
            <a:r>
              <a:rPr lang="ru-RU" sz="3600" b="1" u="sng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ТЭЙК ОФ - ТАЧ ДАУН </a:t>
            </a:r>
            <a:r>
              <a:rPr lang="ru-RU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«ВЗЛЁТ </a:t>
            </a:r>
            <a:r>
              <a:rPr lang="ru-RU" sz="3600" b="1" u="sng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– </a:t>
            </a:r>
            <a:r>
              <a:rPr lang="ru-RU" sz="36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ПОСАДКА»</a:t>
            </a:r>
            <a:endParaRPr lang="ru-RU" sz="3600" b="1" u="sng" dirty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62143" y="2427835"/>
            <a:ext cx="12820739" cy="7139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u="sng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Алгоритм структуры ТЭЙК ОФ - ТАЧ </a:t>
            </a:r>
            <a:r>
              <a:rPr lang="ru-RU" sz="28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ДАУН</a:t>
            </a:r>
            <a:r>
              <a:rPr lang="en-US" sz="28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 </a:t>
            </a:r>
            <a:r>
              <a:rPr lang="ru-RU" sz="2800" b="1" u="sng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«ВЗЛЁТ – ПОСАДКА»: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Ученики 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отсаживаются от своих парт, чтобы им было комфортно периодически вставать и </a:t>
            </a: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садиться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2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 Учитель проговаривает утверждение по теме (заведомо верное или ложное</a:t>
            </a: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).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3</a:t>
            </a: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 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В течение 3 секунд все ученики встают, если они согласны с утверждением, и остаются на своих местах, если они считают, что утверждение ложное. </a:t>
            </a:r>
            <a:endParaRPr lang="ru-RU" sz="2800" dirty="0" smtClean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4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 Учитель сканирует класс, выявляет тех, кто уверенно встал/остался на </a:t>
            </a:r>
            <a:r>
              <a:rPr lang="ru-RU" sz="2800" dirty="0" err="1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своѐм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 месте; встал только потому что встал отличник; встал и сразу сел, потому что большая часть класса не встала и т.д. </a:t>
            </a:r>
            <a:endParaRPr lang="ru-RU" sz="2800" dirty="0" smtClean="0">
              <a:latin typeface="Xarrovv" panose="02000603000000000000" charset="-128"/>
              <a:ea typeface="Xarrovv" panose="02000603000000000000" charset="-128"/>
              <a:cs typeface="Xarrovv" panose="02000603000000000000" charset="-128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5</a:t>
            </a:r>
            <a:r>
              <a:rPr lang="ru-RU" sz="2800" dirty="0">
                <a:latin typeface="Xarrovv" panose="02000603000000000000" charset="-128"/>
                <a:ea typeface="Xarrovv" panose="02000603000000000000" charset="-128"/>
                <a:cs typeface="Xarrovv" panose="02000603000000000000" charset="-128"/>
              </a:rPr>
              <a:t>. Аналогичным образом учитель предлагает 3-10 утверждений. После каждого раза ошибки обсуждаются и исправляются учениками.</a:t>
            </a:r>
          </a:p>
        </p:txBody>
      </p:sp>
    </p:spTree>
    <p:extLst>
      <p:ext uri="{BB962C8B-B14F-4D97-AF65-F5344CB8AC3E}">
        <p14:creationId xmlns:p14="http://schemas.microsoft.com/office/powerpoint/2010/main" val="18590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724</Words>
  <Application>Microsoft Office PowerPoint</Application>
  <PresentationFormat>Произвольный</PresentationFormat>
  <Paragraphs>84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New times roman</vt:lpstr>
      <vt:lpstr>Calibri</vt:lpstr>
      <vt:lpstr>Times New Roman</vt:lpstr>
      <vt:lpstr>Xarrovv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текстов</dc:title>
  <cp:lastModifiedBy>Учитель</cp:lastModifiedBy>
  <cp:revision>33</cp:revision>
  <dcterms:created xsi:type="dcterms:W3CDTF">2006-08-16T00:00:00Z</dcterms:created>
  <dcterms:modified xsi:type="dcterms:W3CDTF">2023-10-19T06:02:00Z</dcterms:modified>
  <dc:identifier>DAFtmFtjHAM</dc:identifier>
</cp:coreProperties>
</file>